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9" r:id="rId1"/>
  </p:sldMasterIdLst>
  <p:notesMasterIdLst>
    <p:notesMasterId r:id="rId11"/>
  </p:notesMasterIdLst>
  <p:sldIdLst>
    <p:sldId id="256" r:id="rId2"/>
    <p:sldId id="259" r:id="rId3"/>
    <p:sldId id="346" r:id="rId4"/>
    <p:sldId id="257" r:id="rId5"/>
    <p:sldId id="274" r:id="rId6"/>
    <p:sldId id="289" r:id="rId7"/>
    <p:sldId id="262" r:id="rId8"/>
    <p:sldId id="276" r:id="rId9"/>
    <p:sldId id="347" r:id="rId10"/>
  </p:sldIdLst>
  <p:sldSz cx="9144000" cy="5143500" type="screen16x9"/>
  <p:notesSz cx="6858000" cy="9144000"/>
  <p:embeddedFontLst>
    <p:embeddedFont>
      <p:font typeface="Aptos" panose="020B0004020202020204" pitchFamily="34" charset="0"/>
      <p:regular r:id="rId12"/>
      <p:bold r:id="rId13"/>
      <p:italic r:id="rId14"/>
      <p:boldItalic r:id="rId15"/>
    </p:embeddedFont>
    <p:embeddedFont>
      <p:font typeface="Bebas Neue" panose="020B0606020202050201" pitchFamily="34" charset="77"/>
      <p:regular r:id="rId16"/>
    </p:embeddedFont>
    <p:embeddedFont>
      <p:font typeface="Fira Sans Extra Condensed Medium" panose="020B0603050000020004" pitchFamily="34" charset="0"/>
      <p:regular r:id="rId17"/>
      <p:bold r:id="rId18"/>
      <p:italic r:id="rId19"/>
      <p:boldItalic r:id="rId20"/>
    </p:embeddedFont>
    <p:embeddedFont>
      <p:font typeface="Overpass" pitchFamily="2" charset="77"/>
      <p:regular r:id="rId21"/>
      <p:bold r:id="rId22"/>
      <p:italic r:id="rId23"/>
      <p:boldItalic r:id="rId24"/>
    </p:embeddedFont>
    <p:embeddedFont>
      <p:font typeface="Overpass Light" pitchFamily="2" charset="77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Slab Light" panose="020F0502020204030204" pitchFamily="34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A60F06-F5A3-4502-B438-FACB417F92FD}">
  <a:tblStyle styleId="{D9A60F06-F5A3-4502-B438-FACB417F92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>
      <p:cViewPr>
        <p:scale>
          <a:sx n="121" d="100"/>
          <a:sy n="121" d="100"/>
        </p:scale>
        <p:origin x="6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796ebedc0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796ebedc0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796ebedc0f_1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796ebedc0f_1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84339e580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84339e580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6888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84339e5801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84339e5801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b47398cd5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b47398cd5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233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Title and four columns 3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47"/>
          <p:cNvSpPr txBox="1">
            <a:spLocks noGrp="1"/>
          </p:cNvSpPr>
          <p:nvPr>
            <p:ph type="subTitle" idx="1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9" name="Google Shape;299;p47"/>
          <p:cNvSpPr txBox="1">
            <a:spLocks noGrp="1"/>
          </p:cNvSpPr>
          <p:nvPr>
            <p:ph type="subTitle" idx="2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47"/>
          <p:cNvSpPr txBox="1">
            <a:spLocks noGrp="1"/>
          </p:cNvSpPr>
          <p:nvPr>
            <p:ph type="subTitle" idx="3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1" name="Google Shape;301;p47"/>
          <p:cNvSpPr txBox="1">
            <a:spLocks noGrp="1"/>
          </p:cNvSpPr>
          <p:nvPr>
            <p:ph type="subTitle" idx="4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47"/>
          <p:cNvSpPr txBox="1">
            <a:spLocks noGrp="1"/>
          </p:cNvSpPr>
          <p:nvPr>
            <p:ph type="subTitle" idx="5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3" name="Google Shape;303;p47"/>
          <p:cNvSpPr txBox="1">
            <a:spLocks noGrp="1"/>
          </p:cNvSpPr>
          <p:nvPr>
            <p:ph type="subTitle" idx="6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47"/>
          <p:cNvSpPr txBox="1">
            <a:spLocks noGrp="1"/>
          </p:cNvSpPr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47"/>
          <p:cNvSpPr txBox="1">
            <a:spLocks noGrp="1"/>
          </p:cNvSpPr>
          <p:nvPr>
            <p:ph type="subTitle" idx="7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47"/>
          <p:cNvSpPr txBox="1">
            <a:spLocks noGrp="1"/>
          </p:cNvSpPr>
          <p:nvPr>
            <p:ph type="subTitle" idx="8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7364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3">
  <p:cSld name="Title and three columns  3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0"/>
          <p:cNvSpPr txBox="1">
            <a:spLocks noGrp="1"/>
          </p:cNvSpPr>
          <p:nvPr>
            <p:ph type="subTitle" idx="1"/>
          </p:nvPr>
        </p:nvSpPr>
        <p:spPr>
          <a:xfrm>
            <a:off x="4371899" y="2231747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4" name="Google Shape;334;p50"/>
          <p:cNvSpPr txBox="1">
            <a:spLocks noGrp="1"/>
          </p:cNvSpPr>
          <p:nvPr>
            <p:ph type="subTitle" idx="2"/>
          </p:nvPr>
        </p:nvSpPr>
        <p:spPr>
          <a:xfrm>
            <a:off x="4240062" y="25344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50"/>
          <p:cNvSpPr txBox="1">
            <a:spLocks noGrp="1"/>
          </p:cNvSpPr>
          <p:nvPr>
            <p:ph type="subTitle" idx="3"/>
          </p:nvPr>
        </p:nvSpPr>
        <p:spPr>
          <a:xfrm>
            <a:off x="6878236" y="983309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6" name="Google Shape;336;p50"/>
          <p:cNvSpPr txBox="1">
            <a:spLocks noGrp="1"/>
          </p:cNvSpPr>
          <p:nvPr>
            <p:ph type="subTitle" idx="4"/>
          </p:nvPr>
        </p:nvSpPr>
        <p:spPr>
          <a:xfrm>
            <a:off x="6878238" y="37833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50"/>
          <p:cNvSpPr txBox="1">
            <a:spLocks noGrp="1"/>
          </p:cNvSpPr>
          <p:nvPr>
            <p:ph type="subTitle" idx="5"/>
          </p:nvPr>
        </p:nvSpPr>
        <p:spPr>
          <a:xfrm>
            <a:off x="6878236" y="3480209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8" name="Google Shape;338;p50"/>
          <p:cNvSpPr txBox="1">
            <a:spLocks noGrp="1"/>
          </p:cNvSpPr>
          <p:nvPr>
            <p:ph type="subTitle" idx="6"/>
          </p:nvPr>
        </p:nvSpPr>
        <p:spPr>
          <a:xfrm>
            <a:off x="6878237" y="128595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50"/>
          <p:cNvSpPr txBox="1">
            <a:spLocks noGrp="1"/>
          </p:cNvSpPr>
          <p:nvPr>
            <p:ph type="title"/>
          </p:nvPr>
        </p:nvSpPr>
        <p:spPr>
          <a:xfrm>
            <a:off x="713225" y="316725"/>
            <a:ext cx="2457300" cy="16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5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5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150" y="2074046"/>
            <a:ext cx="9144000" cy="101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" name="Google Shape;91;p14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4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2" hasCustomPrompt="1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3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title" idx="4" hasCustomPrompt="1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5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6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 idx="7" hasCustomPrompt="1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8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9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title" idx="13" hasCustomPrompt="1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14"/>
          </p:nvPr>
        </p:nvSpPr>
        <p:spPr>
          <a:xfrm>
            <a:off x="4623144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15"/>
          </p:nvPr>
        </p:nvSpPr>
        <p:spPr>
          <a:xfrm>
            <a:off x="4623144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/>
          <p:nvPr/>
        </p:nvSpPr>
        <p:spPr>
          <a:xfrm>
            <a:off x="3180600" y="-56625"/>
            <a:ext cx="27828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1"/>
          </p:nvPr>
        </p:nvSpPr>
        <p:spPr>
          <a:xfrm>
            <a:off x="945404" y="284722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2"/>
          </p:nvPr>
        </p:nvSpPr>
        <p:spPr>
          <a:xfrm>
            <a:off x="698504" y="3158786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ubTitle" idx="3"/>
          </p:nvPr>
        </p:nvSpPr>
        <p:spPr>
          <a:xfrm>
            <a:off x="6315342" y="2847219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4"/>
          </p:nvPr>
        </p:nvSpPr>
        <p:spPr>
          <a:xfrm>
            <a:off x="6315342" y="3150291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bg>
      <p:bgPr>
        <a:solidFill>
          <a:schemeClr val="dk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4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6"/>
          <p:cNvSpPr txBox="1">
            <a:spLocks noGrp="1"/>
          </p:cNvSpPr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0" name="Google Shape;290;p46"/>
          <p:cNvSpPr txBox="1">
            <a:spLocks noGrp="1"/>
          </p:cNvSpPr>
          <p:nvPr>
            <p:ph type="subTitle" idx="2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46"/>
          <p:cNvSpPr txBox="1">
            <a:spLocks noGrp="1"/>
          </p:cNvSpPr>
          <p:nvPr>
            <p:ph type="subTitle" idx="3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46"/>
          <p:cNvSpPr txBox="1">
            <a:spLocks noGrp="1"/>
          </p:cNvSpPr>
          <p:nvPr>
            <p:ph type="subTitle" idx="4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subTitle" idx="6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60" r:id="rId5"/>
    <p:sldLayoutId id="2147483667" r:id="rId6"/>
    <p:sldLayoutId id="2147483692" r:id="rId7"/>
    <p:sldLayoutId id="2147483706" r:id="rId8"/>
    <p:sldLayoutId id="2147483707" r:id="rId9"/>
    <p:sldLayoutId id="2147483711" r:id="rId10"/>
    <p:sldLayoutId id="2147483712" r:id="rId11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>
            <a:spLocks noGrp="1"/>
          </p:cNvSpPr>
          <p:nvPr>
            <p:ph type="subTitle" idx="1"/>
          </p:nvPr>
        </p:nvSpPr>
        <p:spPr>
          <a:xfrm>
            <a:off x="252488" y="3960568"/>
            <a:ext cx="8639022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/>
              <a:t>Group</a:t>
            </a:r>
            <a:r>
              <a:rPr lang="zh-TW" altLang="en-US" sz="1400" dirty="0"/>
              <a:t> </a:t>
            </a:r>
            <a:r>
              <a:rPr lang="en-US" altLang="zh-TW" sz="1400" dirty="0"/>
              <a:t>1</a:t>
            </a:r>
            <a:r>
              <a:rPr lang="zh-TW" altLang="en-US" sz="1400" dirty="0"/>
              <a:t>  </a:t>
            </a:r>
            <a:r>
              <a:rPr lang="en-US" altLang="zh-TW" sz="1400" dirty="0"/>
              <a:t>Alan</a:t>
            </a:r>
            <a:r>
              <a:rPr lang="zh-TW" altLang="en-US" sz="1400" dirty="0"/>
              <a:t> </a:t>
            </a:r>
            <a:r>
              <a:rPr lang="en-US" altLang="zh-TW" sz="1400" dirty="0"/>
              <a:t>Daniel</a:t>
            </a:r>
            <a:r>
              <a:rPr lang="zh-TW" altLang="en-US" sz="1400" dirty="0"/>
              <a:t> </a:t>
            </a:r>
            <a:r>
              <a:rPr lang="en-US" altLang="zh-TW" sz="1400" dirty="0"/>
              <a:t>Wilson,</a:t>
            </a:r>
            <a:r>
              <a:rPr lang="zh-TW" altLang="en-US" sz="1400" dirty="0"/>
              <a:t> </a:t>
            </a:r>
            <a:r>
              <a:rPr lang="en-US" altLang="zh-TW" sz="1400" dirty="0" err="1"/>
              <a:t>Mohona</a:t>
            </a:r>
            <a:r>
              <a:rPr lang="zh-TW" altLang="en-US" sz="1400" dirty="0"/>
              <a:t> </a:t>
            </a:r>
            <a:r>
              <a:rPr lang="en-US" altLang="zh-TW" sz="1400" dirty="0"/>
              <a:t>Dutta,</a:t>
            </a:r>
            <a:r>
              <a:rPr lang="zh-TW" altLang="en-US" sz="1400" dirty="0"/>
              <a:t> </a:t>
            </a:r>
            <a:r>
              <a:rPr lang="en-US" altLang="zh-TW" sz="1400" dirty="0" err="1"/>
              <a:t>Saikumar</a:t>
            </a:r>
            <a:r>
              <a:rPr lang="zh-TW" altLang="en-US" sz="1400" dirty="0"/>
              <a:t> </a:t>
            </a:r>
            <a:r>
              <a:rPr lang="en-US" altLang="zh-TW" sz="1400" dirty="0" err="1"/>
              <a:t>Eddandi</a:t>
            </a:r>
            <a:r>
              <a:rPr lang="en-US" altLang="zh-TW" sz="1400" dirty="0"/>
              <a:t>,</a:t>
            </a:r>
            <a:r>
              <a:rPr lang="zh-TW" altLang="en-US" sz="1400" dirty="0"/>
              <a:t> </a:t>
            </a:r>
            <a:r>
              <a:rPr lang="en-US" altLang="zh-TW" sz="1400" dirty="0" err="1"/>
              <a:t>Ya-Jwu</a:t>
            </a:r>
            <a:r>
              <a:rPr lang="zh-TW" altLang="en-US" sz="1400" dirty="0"/>
              <a:t> </a:t>
            </a:r>
            <a:r>
              <a:rPr lang="en-US" altLang="zh-TW" sz="1400" dirty="0"/>
              <a:t>Jang</a:t>
            </a:r>
            <a:endParaRPr sz="1400" dirty="0"/>
          </a:p>
        </p:txBody>
      </p:sp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-1262230" y="1565299"/>
            <a:ext cx="11668459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400" b="0" dirty="0"/>
              <a:t>Can Uber Be the </a:t>
            </a:r>
            <a:r>
              <a:rPr lang="en-US" sz="5400" b="0" dirty="0"/>
              <a:t>Uber</a:t>
            </a:r>
            <a:r>
              <a:rPr lang="en-US" sz="4400" b="0" dirty="0"/>
              <a:t> of Everything?</a:t>
            </a:r>
            <a:br>
              <a:rPr lang="en-US" sz="4400" b="0" dirty="0"/>
            </a:br>
            <a:r>
              <a:rPr lang="en-US" altLang="zh-TW" sz="5400" dirty="0">
                <a:solidFill>
                  <a:schemeClr val="lt1"/>
                </a:solidFill>
              </a:rPr>
              <a:t>CASE</a:t>
            </a:r>
            <a:r>
              <a:rPr lang="zh-TW" altLang="en-US" sz="5400" dirty="0">
                <a:solidFill>
                  <a:schemeClr val="lt1"/>
                </a:solidFill>
              </a:rPr>
              <a:t> </a:t>
            </a:r>
            <a:r>
              <a:rPr lang="en-US" altLang="zh-TW" sz="5400" dirty="0">
                <a:solidFill>
                  <a:schemeClr val="lt1"/>
                </a:solidFill>
              </a:rPr>
              <a:t>STUDY</a:t>
            </a:r>
            <a:r>
              <a:rPr lang="zh-TW" altLang="en-US" sz="5400" dirty="0">
                <a:solidFill>
                  <a:schemeClr val="lt1"/>
                </a:solidFill>
              </a:rPr>
              <a:t> </a:t>
            </a:r>
            <a:r>
              <a:rPr lang="en-US" altLang="zh-TW" sz="5400" dirty="0">
                <a:solidFill>
                  <a:schemeClr val="lt1"/>
                </a:solidFill>
              </a:rPr>
              <a:t>3</a:t>
            </a:r>
            <a:endParaRPr sz="5400" dirty="0">
              <a:solidFill>
                <a:schemeClr val="lt1"/>
              </a:solidFill>
            </a:endParaRPr>
          </a:p>
        </p:txBody>
      </p:sp>
      <p:grpSp>
        <p:nvGrpSpPr>
          <p:cNvPr id="2" name="Google Shape;14390;p139">
            <a:extLst>
              <a:ext uri="{FF2B5EF4-FFF2-40B4-BE49-F238E27FC236}">
                <a16:creationId xmlns:a16="http://schemas.microsoft.com/office/drawing/2014/main" id="{F7BE06D1-183A-5B46-AA20-7E10FB12C236}"/>
              </a:ext>
            </a:extLst>
          </p:cNvPr>
          <p:cNvGrpSpPr/>
          <p:nvPr/>
        </p:nvGrpSpPr>
        <p:grpSpPr>
          <a:xfrm>
            <a:off x="6321043" y="1174850"/>
            <a:ext cx="1186095" cy="780897"/>
            <a:chOff x="5727616" y="4204699"/>
            <a:chExt cx="440505" cy="290018"/>
          </a:xfrm>
          <a:solidFill>
            <a:schemeClr val="tx1"/>
          </a:solidFill>
        </p:grpSpPr>
        <p:sp>
          <p:nvSpPr>
            <p:cNvPr id="3" name="Google Shape;14391;p139">
              <a:extLst>
                <a:ext uri="{FF2B5EF4-FFF2-40B4-BE49-F238E27FC236}">
                  <a16:creationId xmlns:a16="http://schemas.microsoft.com/office/drawing/2014/main" id="{3242A81F-F1E8-09D0-E4F4-22002708FC4E}"/>
                </a:ext>
              </a:extLst>
            </p:cNvPr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" name="Google Shape;14392;p139">
              <a:extLst>
                <a:ext uri="{FF2B5EF4-FFF2-40B4-BE49-F238E27FC236}">
                  <a16:creationId xmlns:a16="http://schemas.microsoft.com/office/drawing/2014/main" id="{E7EEA173-CCD7-8925-DFAA-B1397CB8E05A}"/>
                </a:ext>
              </a:extLst>
            </p:cNvPr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5" name="Google Shape;14393;p139">
              <a:extLst>
                <a:ext uri="{FF2B5EF4-FFF2-40B4-BE49-F238E27FC236}">
                  <a16:creationId xmlns:a16="http://schemas.microsoft.com/office/drawing/2014/main" id="{451887EF-76A3-EA48-2708-5182B32895B6}"/>
                </a:ext>
              </a:extLst>
            </p:cNvPr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6" name="Google Shape;14394;p139">
              <a:extLst>
                <a:ext uri="{FF2B5EF4-FFF2-40B4-BE49-F238E27FC236}">
                  <a16:creationId xmlns:a16="http://schemas.microsoft.com/office/drawing/2014/main" id="{9105F175-79CA-915B-9A32-5FD98EADB52A}"/>
                </a:ext>
              </a:extLst>
            </p:cNvPr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7" name="Google Shape;14395;p139">
              <a:extLst>
                <a:ext uri="{FF2B5EF4-FFF2-40B4-BE49-F238E27FC236}">
                  <a16:creationId xmlns:a16="http://schemas.microsoft.com/office/drawing/2014/main" id="{9796DD33-3138-FBBE-C5D0-91536716E737}"/>
                </a:ext>
              </a:extLst>
            </p:cNvPr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8" name="Google Shape;14396;p139">
              <a:extLst>
                <a:ext uri="{FF2B5EF4-FFF2-40B4-BE49-F238E27FC236}">
                  <a16:creationId xmlns:a16="http://schemas.microsoft.com/office/drawing/2014/main" id="{AD8D2AD9-6F17-DA22-FD94-DB0B863AF7EC}"/>
                </a:ext>
              </a:extLst>
            </p:cNvPr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9" name="Google Shape;14397;p139">
              <a:extLst>
                <a:ext uri="{FF2B5EF4-FFF2-40B4-BE49-F238E27FC236}">
                  <a16:creationId xmlns:a16="http://schemas.microsoft.com/office/drawing/2014/main" id="{065B60CB-78C3-E970-045B-1EBD6BE51D1E}"/>
                </a:ext>
              </a:extLst>
            </p:cNvPr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0" name="Google Shape;14398;p139">
              <a:extLst>
                <a:ext uri="{FF2B5EF4-FFF2-40B4-BE49-F238E27FC236}">
                  <a16:creationId xmlns:a16="http://schemas.microsoft.com/office/drawing/2014/main" id="{FCA68CAA-23BC-6E62-EDAF-589A736A4B5F}"/>
                </a:ext>
              </a:extLst>
            </p:cNvPr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chemeClr val="tx1"/>
                  </a:solidFill>
                </a:ln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7"/>
          <p:cNvSpPr txBox="1">
            <a:spLocks noGrp="1"/>
          </p:cNvSpPr>
          <p:nvPr>
            <p:ph type="title"/>
          </p:nvPr>
        </p:nvSpPr>
        <p:spPr>
          <a:xfrm>
            <a:off x="-69146" y="2234140"/>
            <a:ext cx="9179207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Analysing</a:t>
            </a:r>
            <a:r>
              <a:rPr lang="en-US" dirty="0"/>
              <a:t> Uber Using Competitive Forces</a:t>
            </a:r>
          </a:p>
        </p:txBody>
      </p:sp>
      <p:sp>
        <p:nvSpPr>
          <p:cNvPr id="499" name="Google Shape;499;p67"/>
          <p:cNvSpPr txBox="1">
            <a:spLocks noGrp="1"/>
          </p:cNvSpPr>
          <p:nvPr>
            <p:ph type="title" idx="2"/>
          </p:nvPr>
        </p:nvSpPr>
        <p:spPr>
          <a:xfrm>
            <a:off x="1997979" y="457110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00" name="Google Shape;500;p67"/>
          <p:cNvSpPr txBox="1">
            <a:spLocks noGrp="1"/>
          </p:cNvSpPr>
          <p:nvPr>
            <p:ph type="subTitle" idx="1"/>
          </p:nvPr>
        </p:nvSpPr>
        <p:spPr>
          <a:xfrm>
            <a:off x="1997979" y="1051070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Threat of new providers </a:t>
            </a:r>
            <a:endParaRPr dirty="0"/>
          </a:p>
        </p:txBody>
      </p:sp>
      <p:sp>
        <p:nvSpPr>
          <p:cNvPr id="501" name="Google Shape;501;p67"/>
          <p:cNvSpPr txBox="1">
            <a:spLocks noGrp="1"/>
          </p:cNvSpPr>
          <p:nvPr>
            <p:ph type="subTitle" idx="3"/>
          </p:nvPr>
        </p:nvSpPr>
        <p:spPr>
          <a:xfrm>
            <a:off x="1894717" y="1406358"/>
            <a:ext cx="2547425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due to low barriers but decreased due to Uber’s brand and network impact.</a:t>
            </a:r>
            <a:endParaRPr dirty="0"/>
          </a:p>
        </p:txBody>
      </p:sp>
      <p:sp>
        <p:nvSpPr>
          <p:cNvPr id="502" name="Google Shape;502;p67"/>
          <p:cNvSpPr txBox="1">
            <a:spLocks noGrp="1"/>
          </p:cNvSpPr>
          <p:nvPr>
            <p:ph type="title" idx="4"/>
          </p:nvPr>
        </p:nvSpPr>
        <p:spPr>
          <a:xfrm>
            <a:off x="4762950" y="457110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03" name="Google Shape;503;p67"/>
          <p:cNvSpPr txBox="1">
            <a:spLocks noGrp="1"/>
          </p:cNvSpPr>
          <p:nvPr>
            <p:ph type="subTitle" idx="5"/>
          </p:nvPr>
        </p:nvSpPr>
        <p:spPr>
          <a:xfrm>
            <a:off x="4762950" y="1051070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Power of supplier </a:t>
            </a:r>
            <a:endParaRPr dirty="0"/>
          </a:p>
        </p:txBody>
      </p:sp>
      <p:sp>
        <p:nvSpPr>
          <p:cNvPr id="504" name="Google Shape;504;p67"/>
          <p:cNvSpPr txBox="1">
            <a:spLocks noGrp="1"/>
          </p:cNvSpPr>
          <p:nvPr>
            <p:ph type="subTitle" idx="6"/>
          </p:nvPr>
        </p:nvSpPr>
        <p:spPr>
          <a:xfrm>
            <a:off x="4574849" y="1405008"/>
            <a:ext cx="2717103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Drivers are important but Uber’s ratings system is limited.</a:t>
            </a:r>
          </a:p>
        </p:txBody>
      </p:sp>
      <p:sp>
        <p:nvSpPr>
          <p:cNvPr id="505" name="Google Shape;505;p67"/>
          <p:cNvSpPr txBox="1">
            <a:spLocks noGrp="1"/>
          </p:cNvSpPr>
          <p:nvPr>
            <p:ph type="title" idx="7"/>
          </p:nvPr>
        </p:nvSpPr>
        <p:spPr>
          <a:xfrm>
            <a:off x="906422" y="3364442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06" name="Google Shape;506;p67"/>
          <p:cNvSpPr txBox="1">
            <a:spLocks noGrp="1"/>
          </p:cNvSpPr>
          <p:nvPr>
            <p:ph type="subTitle" idx="8"/>
          </p:nvPr>
        </p:nvSpPr>
        <p:spPr>
          <a:xfrm>
            <a:off x="906422" y="3971521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Customer power </a:t>
            </a:r>
            <a:endParaRPr dirty="0"/>
          </a:p>
        </p:txBody>
      </p:sp>
      <p:sp>
        <p:nvSpPr>
          <p:cNvPr id="507" name="Google Shape;507;p67"/>
          <p:cNvSpPr txBox="1">
            <a:spLocks noGrp="1"/>
          </p:cNvSpPr>
          <p:nvPr>
            <p:ph type="subTitle" idx="9"/>
          </p:nvPr>
        </p:nvSpPr>
        <p:spPr>
          <a:xfrm>
            <a:off x="906422" y="4364456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There are taxis, bikes and other options for customers.</a:t>
            </a:r>
            <a:endParaRPr dirty="0"/>
          </a:p>
        </p:txBody>
      </p:sp>
      <p:sp>
        <p:nvSpPr>
          <p:cNvPr id="508" name="Google Shape;508;p67"/>
          <p:cNvSpPr txBox="1">
            <a:spLocks noGrp="1"/>
          </p:cNvSpPr>
          <p:nvPr>
            <p:ph type="title" idx="13"/>
          </p:nvPr>
        </p:nvSpPr>
        <p:spPr>
          <a:xfrm>
            <a:off x="3350008" y="3364442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09" name="Google Shape;509;p67"/>
          <p:cNvSpPr txBox="1">
            <a:spLocks noGrp="1"/>
          </p:cNvSpPr>
          <p:nvPr>
            <p:ph type="subTitle" idx="14"/>
          </p:nvPr>
        </p:nvSpPr>
        <p:spPr>
          <a:xfrm>
            <a:off x="3350008" y="3971521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Threat of substitution</a:t>
            </a:r>
            <a:endParaRPr dirty="0"/>
          </a:p>
        </p:txBody>
      </p:sp>
      <p:sp>
        <p:nvSpPr>
          <p:cNvPr id="510" name="Google Shape;510;p67"/>
          <p:cNvSpPr txBox="1">
            <a:spLocks noGrp="1"/>
          </p:cNvSpPr>
          <p:nvPr>
            <p:ph type="subTitle" idx="15"/>
          </p:nvPr>
        </p:nvSpPr>
        <p:spPr>
          <a:xfrm>
            <a:off x="3350008" y="4379954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Public transport, taxis and owned cars compete with Uber.</a:t>
            </a:r>
            <a:endParaRPr dirty="0"/>
          </a:p>
        </p:txBody>
      </p:sp>
      <p:sp>
        <p:nvSpPr>
          <p:cNvPr id="2" name="Google Shape;508;p67">
            <a:extLst>
              <a:ext uri="{FF2B5EF4-FFF2-40B4-BE49-F238E27FC236}">
                <a16:creationId xmlns:a16="http://schemas.microsoft.com/office/drawing/2014/main" id="{4D222F9E-83AF-0D7A-5923-319C28BA77BB}"/>
              </a:ext>
            </a:extLst>
          </p:cNvPr>
          <p:cNvSpPr txBox="1">
            <a:spLocks/>
          </p:cNvSpPr>
          <p:nvPr/>
        </p:nvSpPr>
        <p:spPr>
          <a:xfrm>
            <a:off x="5896678" y="3364442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ebas Neue"/>
              <a:buNone/>
              <a:defRPr sz="48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</a:t>
            </a:r>
            <a:r>
              <a:rPr lang="en-US" altLang="zh-TW" dirty="0"/>
              <a:t>5</a:t>
            </a:r>
            <a:endParaRPr lang="en" dirty="0"/>
          </a:p>
        </p:txBody>
      </p:sp>
      <p:sp>
        <p:nvSpPr>
          <p:cNvPr id="3" name="Google Shape;509;p67">
            <a:extLst>
              <a:ext uri="{FF2B5EF4-FFF2-40B4-BE49-F238E27FC236}">
                <a16:creationId xmlns:a16="http://schemas.microsoft.com/office/drawing/2014/main" id="{4F7EDA83-EF5F-2B90-52B9-FF05DD4EA76C}"/>
              </a:ext>
            </a:extLst>
          </p:cNvPr>
          <p:cNvSpPr txBox="1">
            <a:spLocks/>
          </p:cNvSpPr>
          <p:nvPr/>
        </p:nvSpPr>
        <p:spPr>
          <a:xfrm>
            <a:off x="5896678" y="3971521"/>
            <a:ext cx="2340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8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Industry competition</a:t>
            </a:r>
          </a:p>
        </p:txBody>
      </p:sp>
      <p:sp>
        <p:nvSpPr>
          <p:cNvPr id="4" name="Google Shape;510;p67">
            <a:extLst>
              <a:ext uri="{FF2B5EF4-FFF2-40B4-BE49-F238E27FC236}">
                <a16:creationId xmlns:a16="http://schemas.microsoft.com/office/drawing/2014/main" id="{4B3DDD41-2AD9-C5E2-5CF9-82D1AD46F067}"/>
              </a:ext>
            </a:extLst>
          </p:cNvPr>
          <p:cNvSpPr txBox="1">
            <a:spLocks/>
          </p:cNvSpPr>
          <p:nvPr/>
        </p:nvSpPr>
        <p:spPr>
          <a:xfrm>
            <a:off x="5896678" y="4387703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Uber faces a price war and fierce competition around the world.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DE312B-1BF6-2B8C-43AA-7CF4DA038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251" y="859076"/>
            <a:ext cx="495749" cy="4957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AFF6DB-EE9C-2FA7-E9F8-0D65826AD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6848" y="901989"/>
            <a:ext cx="469900" cy="469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E680107-0E68-0CD9-B59E-F71171F2C4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422" y="3763847"/>
            <a:ext cx="475500" cy="475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EA14A4-661E-73DC-471F-50B201DA7E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1393" y="3391997"/>
            <a:ext cx="609600" cy="609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221CE6-22E3-96D1-8A78-89B70E4620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5167" y="3407741"/>
            <a:ext cx="609600" cy="60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C5238-1342-28E0-225D-67DEE565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value</a:t>
            </a:r>
            <a:r>
              <a:rPr lang="zh-TW" altLang="en-US" dirty="0"/>
              <a:t> </a:t>
            </a:r>
            <a:r>
              <a:rPr lang="en-US" altLang="zh-TW" dirty="0"/>
              <a:t>chain</a:t>
            </a:r>
            <a:r>
              <a:rPr lang="zh-TW" altLang="en-US" dirty="0"/>
              <a:t> </a:t>
            </a:r>
            <a:r>
              <a:rPr lang="en-US" altLang="zh-TW" dirty="0"/>
              <a:t>model</a:t>
            </a:r>
            <a:endParaRPr lang="en-TW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A8C275-F548-A4B4-D780-51B55D4560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2895" y="1754595"/>
            <a:ext cx="1837800" cy="309900"/>
          </a:xfrm>
        </p:spPr>
        <p:txBody>
          <a:bodyPr/>
          <a:lstStyle/>
          <a:p>
            <a:r>
              <a:rPr lang="en-US" altLang="zh-TW" dirty="0"/>
              <a:t>Principle</a:t>
            </a:r>
            <a:r>
              <a:rPr lang="zh-TW" altLang="en-US" dirty="0"/>
              <a:t> </a:t>
            </a:r>
            <a:r>
              <a:rPr lang="en-US" altLang="zh-TW" dirty="0"/>
              <a:t>operation</a:t>
            </a:r>
            <a:endParaRPr lang="en-TW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8492101-7C8D-65B6-2451-545F654990B5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295546" y="2415641"/>
            <a:ext cx="2633633" cy="1482956"/>
          </a:xfrm>
        </p:spPr>
        <p:txBody>
          <a:bodyPr/>
          <a:lstStyle/>
          <a:p>
            <a:pPr marL="228600" lvl="0" indent="-228600" algn="l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Performance depends on advanced algorithms and app-based service delivery.</a:t>
            </a:r>
            <a:endParaRPr lang="en-TW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Marketing through promotions and customer care leads to success.</a:t>
            </a:r>
            <a:r>
              <a:rPr lang="en-TW" dirty="0">
                <a:effectLst/>
              </a:rPr>
              <a:t> </a:t>
            </a:r>
            <a:endParaRPr lang="en-TW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DA31DC4-6464-B2FE-AC25-9DE3A3774B0D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6201105" y="1754595"/>
            <a:ext cx="1920000" cy="309900"/>
          </a:xfrm>
        </p:spPr>
        <p:txBody>
          <a:bodyPr/>
          <a:lstStyle/>
          <a:p>
            <a:r>
              <a:rPr lang="en-US" altLang="zh-TW" dirty="0"/>
              <a:t>Supporting</a:t>
            </a:r>
            <a:r>
              <a:rPr lang="zh-TW" altLang="en-US" dirty="0"/>
              <a:t> </a:t>
            </a:r>
            <a:r>
              <a:rPr lang="en-US" altLang="zh-TW" dirty="0"/>
              <a:t>operation</a:t>
            </a:r>
            <a:endParaRPr lang="en-TW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452B8F5D-4AF0-1CDF-0D3B-079F8D6C8D85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6201105" y="3157119"/>
            <a:ext cx="2818909" cy="1113600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ptos" panose="020B0004020202020204" pitchFamily="34" charset="0"/>
              </a:rPr>
              <a:t>Uber uses a lean model, minimizing asset and labor costs for scalable growth.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ptos" panose="020B0004020202020204" pitchFamily="34" charset="0"/>
              </a:rPr>
              <a:t>Its decentralized culture focuses on customer ratings and employee satisfaction.</a:t>
            </a:r>
            <a:endParaRPr lang="en-TW" dirty="0">
              <a:latin typeface="Aptos" panose="020B00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A4670EE-7CB0-6C32-00CE-0030247E9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484" y="3344203"/>
            <a:ext cx="1853031" cy="185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97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5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What is the relationship between information technology and Uber’s business model? </a:t>
            </a:r>
            <a:endParaRPr sz="2400" dirty="0"/>
          </a:p>
        </p:txBody>
      </p:sp>
      <p:sp>
        <p:nvSpPr>
          <p:cNvPr id="466" name="Google Shape;466;p65"/>
          <p:cNvSpPr txBox="1">
            <a:spLocks noGrp="1"/>
          </p:cNvSpPr>
          <p:nvPr>
            <p:ph type="subTitle" idx="1"/>
          </p:nvPr>
        </p:nvSpPr>
        <p:spPr>
          <a:xfrm>
            <a:off x="625300" y="1400522"/>
            <a:ext cx="3737473" cy="25936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Demand prediction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2000" dirty="0">
              <a:latin typeface="Aptos" panose="020B000402020202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Ride pricing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2000" dirty="0">
              <a:latin typeface="Aptos" panose="020B000402020202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Performance monitoring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2000" dirty="0">
              <a:latin typeface="Aptos" panose="020B000402020202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Automation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2000" dirty="0">
              <a:latin typeface="Aptos" panose="020B0004020202020204" pitchFamily="34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2000" dirty="0">
              <a:latin typeface="Aptos" panose="020B0004020202020204" pitchFamily="34" charset="0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sz="2000" dirty="0">
              <a:latin typeface="Aptos" panose="020B0004020202020204" pitchFamily="34" charset="0"/>
              <a:ea typeface="Overpass Light"/>
              <a:cs typeface="Overpass Light"/>
              <a:sym typeface="Overpass Light"/>
            </a:endParaRPr>
          </a:p>
          <a:p>
            <a:pPr marL="171450" lvl="0" indent="-17145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sz="2000" dirty="0">
              <a:latin typeface="Aptos" panose="020B0004020202020204" pitchFamily="34" charset="0"/>
              <a:ea typeface="Overpass Light"/>
              <a:cs typeface="Overpass Light"/>
              <a:sym typeface="Overpass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665B1-0CA6-76FE-AAF7-86F954F15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5461" y="3316158"/>
            <a:ext cx="5013435" cy="17390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C02FF5-3B50-C92F-EDD8-988D71323277}"/>
              </a:ext>
            </a:extLst>
          </p:cNvPr>
          <p:cNvSpPr txBox="1"/>
          <p:nvPr/>
        </p:nvSpPr>
        <p:spPr>
          <a:xfrm>
            <a:off x="105104" y="4824361"/>
            <a:ext cx="36260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00" dirty="0"/>
              <a:t>(</a:t>
            </a:r>
            <a:r>
              <a:rPr lang="en-US" sz="900" b="0" i="0" dirty="0">
                <a:solidFill>
                  <a:srgbClr val="1C1C1C"/>
                </a:solidFill>
                <a:effectLst/>
                <a:latin typeface="Roboto" panose="02000000000000000000" pitchFamily="2" charset="0"/>
              </a:rPr>
              <a:t>Laudon, Kenneth, C. and Jane P. Laudon</a:t>
            </a:r>
            <a:r>
              <a:rPr lang="en-US" altLang="zh-TW" sz="900" b="0" i="0" dirty="0">
                <a:solidFill>
                  <a:srgbClr val="1C1C1C"/>
                </a:solidFill>
                <a:effectLst/>
                <a:latin typeface="Roboto" panose="02000000000000000000" pitchFamily="2" charset="0"/>
              </a:rPr>
              <a:t>,</a:t>
            </a:r>
            <a:r>
              <a:rPr lang="zh-TW" altLang="en-US" sz="900" b="0" i="0" dirty="0">
                <a:solidFill>
                  <a:srgbClr val="1C1C1C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zh-TW" sz="900" b="0" i="0" dirty="0">
                <a:solidFill>
                  <a:srgbClr val="1C1C1C"/>
                </a:solidFill>
                <a:effectLst/>
                <a:latin typeface="Roboto" panose="02000000000000000000" pitchFamily="2" charset="0"/>
              </a:rPr>
              <a:t>2021,</a:t>
            </a:r>
            <a:r>
              <a:rPr lang="zh-TW" altLang="en-US" sz="900" b="0" i="0" dirty="0">
                <a:solidFill>
                  <a:srgbClr val="1C1C1C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zh-TW" sz="900" b="0" i="0" dirty="0">
                <a:solidFill>
                  <a:srgbClr val="1C1C1C"/>
                </a:solidFill>
                <a:effectLst/>
                <a:latin typeface="Roboto" panose="02000000000000000000" pitchFamily="2" charset="0"/>
              </a:rPr>
              <a:t>p</a:t>
            </a:r>
            <a:r>
              <a:rPr lang="en-US" altLang="zh-TW" sz="900" dirty="0"/>
              <a:t>ara.</a:t>
            </a:r>
            <a:r>
              <a:rPr lang="zh-TW" altLang="en-US" sz="900" dirty="0"/>
              <a:t> </a:t>
            </a:r>
            <a:r>
              <a:rPr lang="en-US" altLang="zh-TW" sz="900" dirty="0"/>
              <a:t>2-6)</a:t>
            </a:r>
            <a:endParaRPr lang="en-TW" sz="9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3" name="Google Shape;783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6304" y="-26025"/>
            <a:ext cx="5169525" cy="5169525"/>
          </a:xfrm>
          <a:prstGeom prst="rect">
            <a:avLst/>
          </a:prstGeom>
          <a:noFill/>
          <a:ln>
            <a:noFill/>
          </a:ln>
        </p:spPr>
      </p:pic>
      <p:sp>
        <p:nvSpPr>
          <p:cNvPr id="784" name="Google Shape;784;p82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85" name="Google Shape;785;p82"/>
          <p:cNvSpPr txBox="1">
            <a:spLocks noGrp="1"/>
          </p:cNvSpPr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Ethical</a:t>
            </a:r>
            <a:r>
              <a:rPr lang="zh-TW" altLang="en-US" dirty="0"/>
              <a:t> </a:t>
            </a:r>
            <a:r>
              <a:rPr lang="en-US" altLang="zh-TW" dirty="0"/>
              <a:t>issues</a:t>
            </a:r>
            <a:endParaRPr dirty="0"/>
          </a:p>
        </p:txBody>
      </p:sp>
      <p:sp>
        <p:nvSpPr>
          <p:cNvPr id="786" name="Google Shape;786;p82"/>
          <p:cNvSpPr txBox="1">
            <a:spLocks noGrp="1"/>
          </p:cNvSpPr>
          <p:nvPr>
            <p:ph type="subTitle" idx="2"/>
          </p:nvPr>
        </p:nvSpPr>
        <p:spPr>
          <a:xfrm>
            <a:off x="1617017" y="958589"/>
            <a:ext cx="2559761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Employee classification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Privacy issues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87" name="Google Shape;787;p82"/>
          <p:cNvSpPr txBox="1">
            <a:spLocks noGrp="1"/>
          </p:cNvSpPr>
          <p:nvPr>
            <p:ph type="subTitle" idx="3"/>
          </p:nvPr>
        </p:nvSpPr>
        <p:spPr>
          <a:xfrm>
            <a:off x="1617018" y="3393089"/>
            <a:ext cx="2310374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 Ethical dilemma </a:t>
            </a:r>
            <a:endParaRPr dirty="0"/>
          </a:p>
        </p:txBody>
      </p:sp>
      <p:sp>
        <p:nvSpPr>
          <p:cNvPr id="788" name="Google Shape;788;p82"/>
          <p:cNvSpPr txBox="1">
            <a:spLocks noGrp="1"/>
          </p:cNvSpPr>
          <p:nvPr>
            <p:ph type="subTitle" idx="4"/>
          </p:nvPr>
        </p:nvSpPr>
        <p:spPr>
          <a:xfrm>
            <a:off x="1617017" y="3655218"/>
            <a:ext cx="2410637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Uber's business model prioritizes innovation over labor and social well-being.</a:t>
            </a:r>
            <a:endParaRPr dirty="0"/>
          </a:p>
        </p:txBody>
      </p:sp>
      <p:sp>
        <p:nvSpPr>
          <p:cNvPr id="789" name="Google Shape;789;p82"/>
          <p:cNvSpPr txBox="1">
            <a:spLocks noGrp="1"/>
          </p:cNvSpPr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Social</a:t>
            </a:r>
            <a:r>
              <a:rPr lang="zh-TW" altLang="en-US" dirty="0"/>
              <a:t> </a:t>
            </a:r>
            <a:r>
              <a:rPr lang="en-US" altLang="zh-TW" dirty="0"/>
              <a:t>issues</a:t>
            </a:r>
            <a:endParaRPr dirty="0"/>
          </a:p>
        </p:txBody>
      </p:sp>
      <p:sp>
        <p:nvSpPr>
          <p:cNvPr id="790" name="Google Shape;790;p82"/>
          <p:cNvSpPr txBox="1">
            <a:spLocks noGrp="1"/>
          </p:cNvSpPr>
          <p:nvPr>
            <p:ph type="subTitle" idx="6"/>
          </p:nvPr>
        </p:nvSpPr>
        <p:spPr>
          <a:xfrm>
            <a:off x="1617017" y="2310740"/>
            <a:ext cx="2559759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Regulation and safety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dirty="0"/>
              <a:t>E</a:t>
            </a:r>
            <a:r>
              <a:rPr lang="en-US" dirty="0"/>
              <a:t>ffects on public services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91" name="Google Shape;791;p82"/>
          <p:cNvSpPr txBox="1">
            <a:spLocks noGrp="1"/>
          </p:cNvSpPr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000" dirty="0"/>
              <a:t>Are any ethical and social issues raised by Uber and its business model? </a:t>
            </a:r>
            <a:endParaRPr sz="2000" dirty="0"/>
          </a:p>
        </p:txBody>
      </p:sp>
      <p:cxnSp>
        <p:nvCxnSpPr>
          <p:cNvPr id="792" name="Google Shape;792;p82"/>
          <p:cNvCxnSpPr/>
          <p:nvPr/>
        </p:nvCxnSpPr>
        <p:spPr>
          <a:xfrm>
            <a:off x="4116250" y="1079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3" name="Google Shape;793;p82"/>
          <p:cNvCxnSpPr/>
          <p:nvPr/>
        </p:nvCxnSpPr>
        <p:spPr>
          <a:xfrm>
            <a:off x="9040376" y="112875"/>
            <a:ext cx="0" cy="35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4" name="Google Shape;794;p82"/>
          <p:cNvCxnSpPr/>
          <p:nvPr/>
        </p:nvCxnSpPr>
        <p:spPr>
          <a:xfrm>
            <a:off x="4116250" y="50355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5" name="Google Shape;795;p82"/>
          <p:cNvCxnSpPr/>
          <p:nvPr/>
        </p:nvCxnSpPr>
        <p:spPr>
          <a:xfrm>
            <a:off x="9045284" y="3700575"/>
            <a:ext cx="0" cy="133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6" name="Google Shape;796;p82"/>
          <p:cNvSpPr/>
          <p:nvPr/>
        </p:nvSpPr>
        <p:spPr>
          <a:xfrm>
            <a:off x="917800" y="731275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82"/>
          <p:cNvSpPr/>
          <p:nvPr/>
        </p:nvSpPr>
        <p:spPr>
          <a:xfrm>
            <a:off x="917800" y="2047275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82"/>
          <p:cNvSpPr/>
          <p:nvPr/>
        </p:nvSpPr>
        <p:spPr>
          <a:xfrm>
            <a:off x="917800" y="3393100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82"/>
          <p:cNvSpPr/>
          <p:nvPr/>
        </p:nvSpPr>
        <p:spPr>
          <a:xfrm>
            <a:off x="1219093" y="920737"/>
            <a:ext cx="14851" cy="13398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0" y="0"/>
                </a:moveTo>
                <a:cubicBezTo>
                  <a:pt x="260" y="0"/>
                  <a:pt x="0" y="286"/>
                  <a:pt x="135" y="608"/>
                </a:cubicBezTo>
                <a:cubicBezTo>
                  <a:pt x="211" y="792"/>
                  <a:pt x="370" y="876"/>
                  <a:pt x="529" y="876"/>
                </a:cubicBezTo>
                <a:cubicBezTo>
                  <a:pt x="750" y="876"/>
                  <a:pt x="970" y="716"/>
                  <a:pt x="970" y="441"/>
                </a:cubicBezTo>
                <a:cubicBezTo>
                  <a:pt x="970" y="323"/>
                  <a:pt x="925" y="215"/>
                  <a:pt x="842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82"/>
          <p:cNvSpPr/>
          <p:nvPr/>
        </p:nvSpPr>
        <p:spPr>
          <a:xfrm>
            <a:off x="1007700" y="823469"/>
            <a:ext cx="345499" cy="340910"/>
          </a:xfrm>
          <a:custGeom>
            <a:avLst/>
            <a:gdLst/>
            <a:ahLst/>
            <a:cxnLst/>
            <a:rect l="l" t="t" r="r" b="b"/>
            <a:pathLst>
              <a:path w="22589" h="22289" extrusionOk="0">
                <a:moveTo>
                  <a:pt x="21485" y="1065"/>
                </a:moveTo>
                <a:lnTo>
                  <a:pt x="21189" y="2242"/>
                </a:lnTo>
                <a:lnTo>
                  <a:pt x="20308" y="1361"/>
                </a:lnTo>
                <a:lnTo>
                  <a:pt x="21485" y="1065"/>
                </a:lnTo>
                <a:close/>
                <a:moveTo>
                  <a:pt x="19323" y="1612"/>
                </a:moveTo>
                <a:lnTo>
                  <a:pt x="20938" y="3227"/>
                </a:lnTo>
                <a:lnTo>
                  <a:pt x="20628" y="4460"/>
                </a:lnTo>
                <a:lnTo>
                  <a:pt x="18090" y="1922"/>
                </a:lnTo>
                <a:lnTo>
                  <a:pt x="19323" y="1612"/>
                </a:lnTo>
                <a:close/>
                <a:moveTo>
                  <a:pt x="17240" y="2301"/>
                </a:moveTo>
                <a:lnTo>
                  <a:pt x="17738" y="2803"/>
                </a:lnTo>
                <a:lnTo>
                  <a:pt x="15182" y="5358"/>
                </a:lnTo>
                <a:cubicBezTo>
                  <a:pt x="15012" y="5529"/>
                  <a:pt x="15012" y="5804"/>
                  <a:pt x="15182" y="5975"/>
                </a:cubicBezTo>
                <a:cubicBezTo>
                  <a:pt x="15268" y="6060"/>
                  <a:pt x="15379" y="6103"/>
                  <a:pt x="15491" y="6103"/>
                </a:cubicBezTo>
                <a:cubicBezTo>
                  <a:pt x="15602" y="6103"/>
                  <a:pt x="15713" y="6060"/>
                  <a:pt x="15799" y="5975"/>
                </a:cubicBezTo>
                <a:lnTo>
                  <a:pt x="18358" y="3419"/>
                </a:lnTo>
                <a:lnTo>
                  <a:pt x="19135" y="4195"/>
                </a:lnTo>
                <a:lnTo>
                  <a:pt x="14566" y="8760"/>
                </a:lnTo>
                <a:lnTo>
                  <a:pt x="12672" y="6866"/>
                </a:lnTo>
                <a:lnTo>
                  <a:pt x="17240" y="2301"/>
                </a:lnTo>
                <a:close/>
                <a:moveTo>
                  <a:pt x="19751" y="4812"/>
                </a:moveTo>
                <a:lnTo>
                  <a:pt x="20249" y="5310"/>
                </a:lnTo>
                <a:lnTo>
                  <a:pt x="15680" y="9878"/>
                </a:lnTo>
                <a:lnTo>
                  <a:pt x="15182" y="9377"/>
                </a:lnTo>
                <a:lnTo>
                  <a:pt x="19751" y="4812"/>
                </a:lnTo>
                <a:close/>
                <a:moveTo>
                  <a:pt x="7135" y="12410"/>
                </a:moveTo>
                <a:lnTo>
                  <a:pt x="10144" y="15418"/>
                </a:lnTo>
                <a:lnTo>
                  <a:pt x="6362" y="19196"/>
                </a:lnTo>
                <a:lnTo>
                  <a:pt x="5864" y="18695"/>
                </a:lnTo>
                <a:lnTo>
                  <a:pt x="8090" y="16470"/>
                </a:lnTo>
                <a:cubicBezTo>
                  <a:pt x="8278" y="16302"/>
                  <a:pt x="8285" y="16013"/>
                  <a:pt x="8107" y="15836"/>
                </a:cubicBezTo>
                <a:cubicBezTo>
                  <a:pt x="8022" y="15751"/>
                  <a:pt x="7911" y="15709"/>
                  <a:pt x="7801" y="15709"/>
                </a:cubicBezTo>
                <a:cubicBezTo>
                  <a:pt x="7681" y="15709"/>
                  <a:pt x="7562" y="15759"/>
                  <a:pt x="7477" y="15857"/>
                </a:cubicBezTo>
                <a:lnTo>
                  <a:pt x="5248" y="18082"/>
                </a:lnTo>
                <a:lnTo>
                  <a:pt x="3354" y="16191"/>
                </a:lnTo>
                <a:lnTo>
                  <a:pt x="7135" y="12410"/>
                </a:lnTo>
                <a:close/>
                <a:moveTo>
                  <a:pt x="5617" y="1058"/>
                </a:moveTo>
                <a:lnTo>
                  <a:pt x="8358" y="3795"/>
                </a:lnTo>
                <a:lnTo>
                  <a:pt x="21495" y="16933"/>
                </a:lnTo>
                <a:lnTo>
                  <a:pt x="20499" y="17929"/>
                </a:lnTo>
                <a:lnTo>
                  <a:pt x="17136" y="14568"/>
                </a:lnTo>
                <a:cubicBezTo>
                  <a:pt x="17050" y="14483"/>
                  <a:pt x="16938" y="14440"/>
                  <a:pt x="16826" y="14440"/>
                </a:cubicBezTo>
                <a:cubicBezTo>
                  <a:pt x="16715" y="14440"/>
                  <a:pt x="16604" y="14482"/>
                  <a:pt x="16520" y="14565"/>
                </a:cubicBezTo>
                <a:cubicBezTo>
                  <a:pt x="16349" y="14736"/>
                  <a:pt x="16349" y="15011"/>
                  <a:pt x="16520" y="15181"/>
                </a:cubicBezTo>
                <a:lnTo>
                  <a:pt x="19883" y="18545"/>
                </a:lnTo>
                <a:lnTo>
                  <a:pt x="17192" y="21236"/>
                </a:lnTo>
                <a:lnTo>
                  <a:pt x="16328" y="20373"/>
                </a:lnTo>
                <a:lnTo>
                  <a:pt x="17494" y="19206"/>
                </a:lnTo>
                <a:cubicBezTo>
                  <a:pt x="17669" y="19036"/>
                  <a:pt x="17672" y="18757"/>
                  <a:pt x="17501" y="18587"/>
                </a:cubicBezTo>
                <a:cubicBezTo>
                  <a:pt x="17415" y="18500"/>
                  <a:pt x="17304" y="18458"/>
                  <a:pt x="17192" y="18458"/>
                </a:cubicBezTo>
                <a:cubicBezTo>
                  <a:pt x="17078" y="18458"/>
                  <a:pt x="16964" y="18502"/>
                  <a:pt x="16878" y="18590"/>
                </a:cubicBezTo>
                <a:lnTo>
                  <a:pt x="15712" y="19757"/>
                </a:lnTo>
                <a:lnTo>
                  <a:pt x="14636" y="18681"/>
                </a:lnTo>
                <a:lnTo>
                  <a:pt x="15064" y="18252"/>
                </a:lnTo>
                <a:cubicBezTo>
                  <a:pt x="15235" y="18082"/>
                  <a:pt x="15235" y="17807"/>
                  <a:pt x="15064" y="17636"/>
                </a:cubicBezTo>
                <a:cubicBezTo>
                  <a:pt x="14979" y="17552"/>
                  <a:pt x="14867" y="17511"/>
                  <a:pt x="14756" y="17511"/>
                </a:cubicBezTo>
                <a:cubicBezTo>
                  <a:pt x="14644" y="17511"/>
                  <a:pt x="14533" y="17552"/>
                  <a:pt x="14448" y="17636"/>
                </a:cubicBezTo>
                <a:lnTo>
                  <a:pt x="14019" y="18068"/>
                </a:lnTo>
                <a:lnTo>
                  <a:pt x="12943" y="16988"/>
                </a:lnTo>
                <a:lnTo>
                  <a:pt x="13372" y="16560"/>
                </a:lnTo>
                <a:cubicBezTo>
                  <a:pt x="13539" y="16386"/>
                  <a:pt x="13535" y="16114"/>
                  <a:pt x="13368" y="15947"/>
                </a:cubicBezTo>
                <a:cubicBezTo>
                  <a:pt x="13284" y="15863"/>
                  <a:pt x="13173" y="15820"/>
                  <a:pt x="13061" y="15820"/>
                </a:cubicBezTo>
                <a:cubicBezTo>
                  <a:pt x="12952" y="15820"/>
                  <a:pt x="12843" y="15861"/>
                  <a:pt x="12759" y="15944"/>
                </a:cubicBezTo>
                <a:lnTo>
                  <a:pt x="12331" y="16372"/>
                </a:lnTo>
                <a:lnTo>
                  <a:pt x="11251" y="15296"/>
                </a:lnTo>
                <a:lnTo>
                  <a:pt x="12421" y="14130"/>
                </a:lnTo>
                <a:cubicBezTo>
                  <a:pt x="12595" y="13959"/>
                  <a:pt x="12595" y="13680"/>
                  <a:pt x="12425" y="13506"/>
                </a:cubicBezTo>
                <a:cubicBezTo>
                  <a:pt x="12340" y="13422"/>
                  <a:pt x="12228" y="13379"/>
                  <a:pt x="12117" y="13379"/>
                </a:cubicBezTo>
                <a:cubicBezTo>
                  <a:pt x="12003" y="13379"/>
                  <a:pt x="11889" y="13424"/>
                  <a:pt x="11805" y="13513"/>
                </a:cubicBezTo>
                <a:lnTo>
                  <a:pt x="10638" y="14680"/>
                </a:lnTo>
                <a:lnTo>
                  <a:pt x="9562" y="13604"/>
                </a:lnTo>
                <a:lnTo>
                  <a:pt x="9991" y="13176"/>
                </a:lnTo>
                <a:cubicBezTo>
                  <a:pt x="10158" y="13005"/>
                  <a:pt x="10158" y="12730"/>
                  <a:pt x="9991" y="12559"/>
                </a:cubicBezTo>
                <a:cubicBezTo>
                  <a:pt x="9905" y="12474"/>
                  <a:pt x="9794" y="12431"/>
                  <a:pt x="9683" y="12431"/>
                </a:cubicBezTo>
                <a:cubicBezTo>
                  <a:pt x="9571" y="12431"/>
                  <a:pt x="9460" y="12474"/>
                  <a:pt x="9374" y="12559"/>
                </a:cubicBezTo>
                <a:lnTo>
                  <a:pt x="8946" y="12988"/>
                </a:lnTo>
                <a:lnTo>
                  <a:pt x="7870" y="11912"/>
                </a:lnTo>
                <a:lnTo>
                  <a:pt x="8298" y="11483"/>
                </a:lnTo>
                <a:cubicBezTo>
                  <a:pt x="8473" y="11313"/>
                  <a:pt x="8476" y="11034"/>
                  <a:pt x="8302" y="10864"/>
                </a:cubicBezTo>
                <a:cubicBezTo>
                  <a:pt x="8217" y="10777"/>
                  <a:pt x="8107" y="10735"/>
                  <a:pt x="7995" y="10735"/>
                </a:cubicBezTo>
                <a:cubicBezTo>
                  <a:pt x="7882" y="10735"/>
                  <a:pt x="7768" y="10779"/>
                  <a:pt x="7682" y="10867"/>
                </a:cubicBezTo>
                <a:lnTo>
                  <a:pt x="7254" y="11295"/>
                </a:lnTo>
                <a:lnTo>
                  <a:pt x="6178" y="10219"/>
                </a:lnTo>
                <a:lnTo>
                  <a:pt x="7344" y="9053"/>
                </a:lnTo>
                <a:cubicBezTo>
                  <a:pt x="7515" y="8882"/>
                  <a:pt x="7515" y="8607"/>
                  <a:pt x="7344" y="8437"/>
                </a:cubicBezTo>
                <a:cubicBezTo>
                  <a:pt x="7259" y="8353"/>
                  <a:pt x="7149" y="8312"/>
                  <a:pt x="7038" y="8312"/>
                </a:cubicBezTo>
                <a:cubicBezTo>
                  <a:pt x="6926" y="8312"/>
                  <a:pt x="6814" y="8354"/>
                  <a:pt x="6728" y="8440"/>
                </a:cubicBezTo>
                <a:lnTo>
                  <a:pt x="5562" y="9607"/>
                </a:lnTo>
                <a:lnTo>
                  <a:pt x="4482" y="8531"/>
                </a:lnTo>
                <a:lnTo>
                  <a:pt x="4914" y="8099"/>
                </a:lnTo>
                <a:cubicBezTo>
                  <a:pt x="5095" y="7932"/>
                  <a:pt x="5102" y="7646"/>
                  <a:pt x="4924" y="7472"/>
                </a:cubicBezTo>
                <a:cubicBezTo>
                  <a:pt x="4839" y="7387"/>
                  <a:pt x="4728" y="7344"/>
                  <a:pt x="4617" y="7344"/>
                </a:cubicBezTo>
                <a:cubicBezTo>
                  <a:pt x="4500" y="7344"/>
                  <a:pt x="4383" y="7391"/>
                  <a:pt x="4298" y="7486"/>
                </a:cubicBezTo>
                <a:lnTo>
                  <a:pt x="3869" y="7914"/>
                </a:lnTo>
                <a:lnTo>
                  <a:pt x="2793" y="6838"/>
                </a:lnTo>
                <a:lnTo>
                  <a:pt x="3222" y="6410"/>
                </a:lnTo>
                <a:cubicBezTo>
                  <a:pt x="3385" y="6239"/>
                  <a:pt x="3385" y="5968"/>
                  <a:pt x="3215" y="5797"/>
                </a:cubicBezTo>
                <a:cubicBezTo>
                  <a:pt x="3131" y="5713"/>
                  <a:pt x="3020" y="5671"/>
                  <a:pt x="2910" y="5671"/>
                </a:cubicBezTo>
                <a:cubicBezTo>
                  <a:pt x="2800" y="5671"/>
                  <a:pt x="2690" y="5712"/>
                  <a:pt x="2605" y="5794"/>
                </a:cubicBezTo>
                <a:lnTo>
                  <a:pt x="2177" y="6222"/>
                </a:lnTo>
                <a:lnTo>
                  <a:pt x="1313" y="5358"/>
                </a:lnTo>
                <a:lnTo>
                  <a:pt x="4005" y="2667"/>
                </a:lnTo>
                <a:lnTo>
                  <a:pt x="14068" y="12730"/>
                </a:lnTo>
                <a:cubicBezTo>
                  <a:pt x="14153" y="12818"/>
                  <a:pt x="14267" y="12863"/>
                  <a:pt x="14382" y="12863"/>
                </a:cubicBezTo>
                <a:cubicBezTo>
                  <a:pt x="14493" y="12863"/>
                  <a:pt x="14604" y="12821"/>
                  <a:pt x="14688" y="12737"/>
                </a:cubicBezTo>
                <a:cubicBezTo>
                  <a:pt x="14859" y="12563"/>
                  <a:pt x="14859" y="12284"/>
                  <a:pt x="14684" y="12114"/>
                </a:cubicBezTo>
                <a:lnTo>
                  <a:pt x="4621" y="2054"/>
                </a:lnTo>
                <a:lnTo>
                  <a:pt x="5617" y="1058"/>
                </a:lnTo>
                <a:close/>
                <a:moveTo>
                  <a:pt x="2738" y="16804"/>
                </a:moveTo>
                <a:lnTo>
                  <a:pt x="5746" y="19816"/>
                </a:lnTo>
                <a:lnTo>
                  <a:pt x="4667" y="20892"/>
                </a:lnTo>
                <a:cubicBezTo>
                  <a:pt x="4315" y="21243"/>
                  <a:pt x="3855" y="21419"/>
                  <a:pt x="3396" y="21419"/>
                </a:cubicBezTo>
                <a:cubicBezTo>
                  <a:pt x="2937" y="21419"/>
                  <a:pt x="2478" y="21243"/>
                  <a:pt x="2128" y="20892"/>
                </a:cubicBezTo>
                <a:lnTo>
                  <a:pt x="1655" y="20425"/>
                </a:lnTo>
                <a:cubicBezTo>
                  <a:pt x="955" y="19725"/>
                  <a:pt x="955" y="18587"/>
                  <a:pt x="1655" y="17887"/>
                </a:cubicBezTo>
                <a:lnTo>
                  <a:pt x="2738" y="16804"/>
                </a:lnTo>
                <a:close/>
                <a:moveTo>
                  <a:pt x="5616" y="0"/>
                </a:moveTo>
                <a:cubicBezTo>
                  <a:pt x="5504" y="0"/>
                  <a:pt x="5393" y="43"/>
                  <a:pt x="5307" y="128"/>
                </a:cubicBezTo>
                <a:lnTo>
                  <a:pt x="391" y="5049"/>
                </a:lnTo>
                <a:cubicBezTo>
                  <a:pt x="220" y="5216"/>
                  <a:pt x="220" y="5494"/>
                  <a:pt x="391" y="5661"/>
                </a:cubicBezTo>
                <a:lnTo>
                  <a:pt x="6519" y="11793"/>
                </a:lnTo>
                <a:lnTo>
                  <a:pt x="1042" y="17270"/>
                </a:lnTo>
                <a:cubicBezTo>
                  <a:pt x="1" y="18312"/>
                  <a:pt x="1" y="19997"/>
                  <a:pt x="1042" y="21038"/>
                </a:cubicBezTo>
                <a:lnTo>
                  <a:pt x="1512" y="21508"/>
                </a:lnTo>
                <a:cubicBezTo>
                  <a:pt x="2033" y="22029"/>
                  <a:pt x="2714" y="22289"/>
                  <a:pt x="3396" y="22289"/>
                </a:cubicBezTo>
                <a:cubicBezTo>
                  <a:pt x="4077" y="22289"/>
                  <a:pt x="4759" y="22029"/>
                  <a:pt x="5280" y="21508"/>
                </a:cubicBezTo>
                <a:lnTo>
                  <a:pt x="10757" y="16031"/>
                </a:lnTo>
                <a:lnTo>
                  <a:pt x="16885" y="22159"/>
                </a:lnTo>
                <a:cubicBezTo>
                  <a:pt x="16969" y="22244"/>
                  <a:pt x="17080" y="22287"/>
                  <a:pt x="17192" y="22287"/>
                </a:cubicBezTo>
                <a:cubicBezTo>
                  <a:pt x="17303" y="22287"/>
                  <a:pt x="17414" y="22244"/>
                  <a:pt x="17498" y="22159"/>
                </a:cubicBezTo>
                <a:lnTo>
                  <a:pt x="22418" y="17239"/>
                </a:lnTo>
                <a:cubicBezTo>
                  <a:pt x="22589" y="17068"/>
                  <a:pt x="22589" y="16793"/>
                  <a:pt x="22418" y="16623"/>
                </a:cubicBezTo>
                <a:lnTo>
                  <a:pt x="16293" y="10498"/>
                </a:lnTo>
                <a:lnTo>
                  <a:pt x="21172" y="5620"/>
                </a:lnTo>
                <a:cubicBezTo>
                  <a:pt x="21227" y="5564"/>
                  <a:pt x="21266" y="5494"/>
                  <a:pt x="21286" y="5418"/>
                </a:cubicBezTo>
                <a:lnTo>
                  <a:pt x="22505" y="574"/>
                </a:lnTo>
                <a:cubicBezTo>
                  <a:pt x="22576" y="290"/>
                  <a:pt x="22358" y="31"/>
                  <a:pt x="22084" y="31"/>
                </a:cubicBezTo>
                <a:cubicBezTo>
                  <a:pt x="22049" y="31"/>
                  <a:pt x="22013" y="36"/>
                  <a:pt x="21976" y="45"/>
                </a:cubicBezTo>
                <a:lnTo>
                  <a:pt x="17132" y="1264"/>
                </a:lnTo>
                <a:cubicBezTo>
                  <a:pt x="17056" y="1281"/>
                  <a:pt x="16986" y="1323"/>
                  <a:pt x="16930" y="1378"/>
                </a:cubicBezTo>
                <a:lnTo>
                  <a:pt x="12052" y="6257"/>
                </a:lnTo>
                <a:lnTo>
                  <a:pt x="8970" y="3175"/>
                </a:lnTo>
                <a:lnTo>
                  <a:pt x="5924" y="128"/>
                </a:lnTo>
                <a:cubicBezTo>
                  <a:pt x="5838" y="43"/>
                  <a:pt x="5727" y="0"/>
                  <a:pt x="56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82"/>
          <p:cNvSpPr/>
          <p:nvPr/>
        </p:nvSpPr>
        <p:spPr>
          <a:xfrm>
            <a:off x="1238257" y="1025714"/>
            <a:ext cx="14851" cy="13368"/>
          </a:xfrm>
          <a:custGeom>
            <a:avLst/>
            <a:gdLst/>
            <a:ahLst/>
            <a:cxnLst/>
            <a:rect l="l" t="t" r="r" b="b"/>
            <a:pathLst>
              <a:path w="971" h="874" extrusionOk="0">
                <a:moveTo>
                  <a:pt x="542" y="0"/>
                </a:moveTo>
                <a:cubicBezTo>
                  <a:pt x="260" y="0"/>
                  <a:pt x="1" y="285"/>
                  <a:pt x="135" y="605"/>
                </a:cubicBezTo>
                <a:cubicBezTo>
                  <a:pt x="211" y="789"/>
                  <a:pt x="371" y="873"/>
                  <a:pt x="531" y="873"/>
                </a:cubicBezTo>
                <a:cubicBezTo>
                  <a:pt x="751" y="873"/>
                  <a:pt x="971" y="714"/>
                  <a:pt x="971" y="438"/>
                </a:cubicBezTo>
                <a:cubicBezTo>
                  <a:pt x="971" y="323"/>
                  <a:pt x="926" y="211"/>
                  <a:pt x="846" y="131"/>
                </a:cubicBezTo>
                <a:cubicBezTo>
                  <a:pt x="754" y="40"/>
                  <a:pt x="646" y="0"/>
                  <a:pt x="5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82"/>
          <p:cNvSpPr/>
          <p:nvPr/>
        </p:nvSpPr>
        <p:spPr>
          <a:xfrm>
            <a:off x="1007700" y="2152090"/>
            <a:ext cx="345489" cy="345529"/>
          </a:xfrm>
          <a:custGeom>
            <a:avLst/>
            <a:gdLst/>
            <a:ahLst/>
            <a:cxnLst/>
            <a:rect l="l" t="t" r="r" b="b"/>
            <a:pathLst>
              <a:path w="22286" h="22285" extrusionOk="0">
                <a:moveTo>
                  <a:pt x="6003" y="6400"/>
                </a:moveTo>
                <a:lnTo>
                  <a:pt x="7786" y="8183"/>
                </a:lnTo>
                <a:lnTo>
                  <a:pt x="4217" y="8183"/>
                </a:lnTo>
                <a:lnTo>
                  <a:pt x="6003" y="6400"/>
                </a:lnTo>
                <a:close/>
                <a:moveTo>
                  <a:pt x="13152" y="4892"/>
                </a:moveTo>
                <a:lnTo>
                  <a:pt x="16442" y="8183"/>
                </a:lnTo>
                <a:lnTo>
                  <a:pt x="9861" y="8183"/>
                </a:lnTo>
                <a:lnTo>
                  <a:pt x="13152" y="4892"/>
                </a:lnTo>
                <a:close/>
                <a:moveTo>
                  <a:pt x="19064" y="871"/>
                </a:moveTo>
                <a:lnTo>
                  <a:pt x="19064" y="2089"/>
                </a:lnTo>
                <a:lnTo>
                  <a:pt x="8009" y="2089"/>
                </a:lnTo>
                <a:cubicBezTo>
                  <a:pt x="7769" y="2089"/>
                  <a:pt x="7574" y="2284"/>
                  <a:pt x="7574" y="2525"/>
                </a:cubicBezTo>
                <a:cubicBezTo>
                  <a:pt x="7574" y="2765"/>
                  <a:pt x="7769" y="2960"/>
                  <a:pt x="8009" y="2960"/>
                </a:cubicBezTo>
                <a:lnTo>
                  <a:pt x="19064" y="2960"/>
                </a:lnTo>
                <a:lnTo>
                  <a:pt x="19064" y="8183"/>
                </a:lnTo>
                <a:lnTo>
                  <a:pt x="17672" y="8183"/>
                </a:lnTo>
                <a:lnTo>
                  <a:pt x="13458" y="3970"/>
                </a:lnTo>
                <a:cubicBezTo>
                  <a:pt x="13373" y="3884"/>
                  <a:pt x="13262" y="3842"/>
                  <a:pt x="13150" y="3842"/>
                </a:cubicBezTo>
                <a:cubicBezTo>
                  <a:pt x="13039" y="3842"/>
                  <a:pt x="12927" y="3884"/>
                  <a:pt x="12842" y="3970"/>
                </a:cubicBezTo>
                <a:lnTo>
                  <a:pt x="8824" y="7991"/>
                </a:lnTo>
                <a:lnTo>
                  <a:pt x="6310" y="5477"/>
                </a:lnTo>
                <a:cubicBezTo>
                  <a:pt x="6224" y="5392"/>
                  <a:pt x="6113" y="5349"/>
                  <a:pt x="6002" y="5349"/>
                </a:cubicBezTo>
                <a:cubicBezTo>
                  <a:pt x="5890" y="5349"/>
                  <a:pt x="5779" y="5392"/>
                  <a:pt x="5693" y="5477"/>
                </a:cubicBezTo>
                <a:lnTo>
                  <a:pt x="3221" y="7950"/>
                </a:lnTo>
                <a:lnTo>
                  <a:pt x="3221" y="2960"/>
                </a:lnTo>
                <a:lnTo>
                  <a:pt x="4353" y="2960"/>
                </a:lnTo>
                <a:cubicBezTo>
                  <a:pt x="4593" y="2960"/>
                  <a:pt x="4788" y="2765"/>
                  <a:pt x="4788" y="2525"/>
                </a:cubicBezTo>
                <a:cubicBezTo>
                  <a:pt x="4788" y="2284"/>
                  <a:pt x="4593" y="2089"/>
                  <a:pt x="4353" y="2089"/>
                </a:cubicBezTo>
                <a:lnTo>
                  <a:pt x="3221" y="2089"/>
                </a:lnTo>
                <a:lnTo>
                  <a:pt x="3221" y="871"/>
                </a:lnTo>
                <a:close/>
                <a:moveTo>
                  <a:pt x="2351" y="7472"/>
                </a:moveTo>
                <a:lnTo>
                  <a:pt x="2351" y="18977"/>
                </a:lnTo>
                <a:lnTo>
                  <a:pt x="1480" y="18977"/>
                </a:lnTo>
                <a:lnTo>
                  <a:pt x="1480" y="7908"/>
                </a:lnTo>
                <a:cubicBezTo>
                  <a:pt x="1480" y="7667"/>
                  <a:pt x="1675" y="7472"/>
                  <a:pt x="1915" y="7472"/>
                </a:cubicBezTo>
                <a:close/>
                <a:moveTo>
                  <a:pt x="19064" y="9053"/>
                </a:moveTo>
                <a:lnTo>
                  <a:pt x="19064" y="18977"/>
                </a:lnTo>
                <a:lnTo>
                  <a:pt x="3221" y="18977"/>
                </a:lnTo>
                <a:lnTo>
                  <a:pt x="3221" y="9053"/>
                </a:lnTo>
                <a:close/>
                <a:moveTo>
                  <a:pt x="20370" y="7472"/>
                </a:moveTo>
                <a:cubicBezTo>
                  <a:pt x="20610" y="7472"/>
                  <a:pt x="20805" y="7667"/>
                  <a:pt x="20805" y="7908"/>
                </a:cubicBezTo>
                <a:lnTo>
                  <a:pt x="20805" y="18977"/>
                </a:lnTo>
                <a:lnTo>
                  <a:pt x="19935" y="18977"/>
                </a:lnTo>
                <a:lnTo>
                  <a:pt x="19935" y="7472"/>
                </a:lnTo>
                <a:close/>
                <a:moveTo>
                  <a:pt x="21415" y="19848"/>
                </a:moveTo>
                <a:lnTo>
                  <a:pt x="21415" y="20154"/>
                </a:lnTo>
                <a:cubicBezTo>
                  <a:pt x="21415" y="20850"/>
                  <a:pt x="20851" y="21414"/>
                  <a:pt x="20154" y="21414"/>
                </a:cubicBezTo>
                <a:lnTo>
                  <a:pt x="2135" y="21414"/>
                </a:lnTo>
                <a:cubicBezTo>
                  <a:pt x="1438" y="21414"/>
                  <a:pt x="871" y="20850"/>
                  <a:pt x="871" y="20154"/>
                </a:cubicBezTo>
                <a:lnTo>
                  <a:pt x="871" y="19848"/>
                </a:lnTo>
                <a:close/>
                <a:moveTo>
                  <a:pt x="2786" y="0"/>
                </a:moveTo>
                <a:cubicBezTo>
                  <a:pt x="2546" y="0"/>
                  <a:pt x="2351" y="195"/>
                  <a:pt x="2351" y="435"/>
                </a:cubicBezTo>
                <a:lnTo>
                  <a:pt x="2351" y="6602"/>
                </a:lnTo>
                <a:lnTo>
                  <a:pt x="1915" y="6602"/>
                </a:lnTo>
                <a:cubicBezTo>
                  <a:pt x="1195" y="6602"/>
                  <a:pt x="610" y="7187"/>
                  <a:pt x="610" y="7908"/>
                </a:cubicBezTo>
                <a:lnTo>
                  <a:pt x="610" y="18977"/>
                </a:lnTo>
                <a:lnTo>
                  <a:pt x="436" y="18977"/>
                </a:lnTo>
                <a:cubicBezTo>
                  <a:pt x="195" y="18977"/>
                  <a:pt x="0" y="19172"/>
                  <a:pt x="0" y="19412"/>
                </a:cubicBezTo>
                <a:lnTo>
                  <a:pt x="0" y="20154"/>
                </a:lnTo>
                <a:cubicBezTo>
                  <a:pt x="4" y="21331"/>
                  <a:pt x="958" y="22285"/>
                  <a:pt x="2135" y="22285"/>
                </a:cubicBezTo>
                <a:lnTo>
                  <a:pt x="20154" y="22285"/>
                </a:lnTo>
                <a:cubicBezTo>
                  <a:pt x="21331" y="22285"/>
                  <a:pt x="22285" y="21331"/>
                  <a:pt x="22285" y="20154"/>
                </a:cubicBezTo>
                <a:lnTo>
                  <a:pt x="22285" y="19412"/>
                </a:lnTo>
                <a:cubicBezTo>
                  <a:pt x="22285" y="19172"/>
                  <a:pt x="22090" y="18977"/>
                  <a:pt x="21850" y="18977"/>
                </a:cubicBezTo>
                <a:lnTo>
                  <a:pt x="21676" y="18977"/>
                </a:lnTo>
                <a:lnTo>
                  <a:pt x="21676" y="7908"/>
                </a:lnTo>
                <a:cubicBezTo>
                  <a:pt x="21676" y="7187"/>
                  <a:pt x="21091" y="6602"/>
                  <a:pt x="20370" y="6602"/>
                </a:cubicBezTo>
                <a:lnTo>
                  <a:pt x="19935" y="6602"/>
                </a:lnTo>
                <a:lnTo>
                  <a:pt x="19935" y="435"/>
                </a:lnTo>
                <a:cubicBezTo>
                  <a:pt x="19935" y="195"/>
                  <a:pt x="19740" y="0"/>
                  <a:pt x="195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82"/>
          <p:cNvSpPr/>
          <p:nvPr/>
        </p:nvSpPr>
        <p:spPr>
          <a:xfrm>
            <a:off x="1155723" y="2465203"/>
            <a:ext cx="49515" cy="13520"/>
          </a:xfrm>
          <a:custGeom>
            <a:avLst/>
            <a:gdLst/>
            <a:ahLst/>
            <a:cxnLst/>
            <a:rect l="l" t="t" r="r" b="b"/>
            <a:pathLst>
              <a:path w="3194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2758" y="871"/>
                </a:lnTo>
                <a:cubicBezTo>
                  <a:pt x="2998" y="871"/>
                  <a:pt x="3193" y="676"/>
                  <a:pt x="3193" y="436"/>
                </a:cubicBezTo>
                <a:cubicBezTo>
                  <a:pt x="3193" y="196"/>
                  <a:pt x="2998" y="1"/>
                  <a:pt x="275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82"/>
          <p:cNvSpPr/>
          <p:nvPr/>
        </p:nvSpPr>
        <p:spPr>
          <a:xfrm>
            <a:off x="1091587" y="2300220"/>
            <a:ext cx="64521" cy="62098"/>
          </a:xfrm>
          <a:custGeom>
            <a:avLst/>
            <a:gdLst/>
            <a:ahLst/>
            <a:cxnLst/>
            <a:rect l="l" t="t" r="r" b="b"/>
            <a:pathLst>
              <a:path w="4162" h="4005" extrusionOk="0">
                <a:moveTo>
                  <a:pt x="2150" y="870"/>
                </a:moveTo>
                <a:cubicBezTo>
                  <a:pt x="2732" y="870"/>
                  <a:pt x="3291" y="1322"/>
                  <a:pt x="3291" y="2003"/>
                </a:cubicBezTo>
                <a:cubicBezTo>
                  <a:pt x="3291" y="2630"/>
                  <a:pt x="2783" y="3135"/>
                  <a:pt x="2159" y="3135"/>
                </a:cubicBezTo>
                <a:cubicBezTo>
                  <a:pt x="1149" y="3135"/>
                  <a:pt x="645" y="1916"/>
                  <a:pt x="1358" y="1202"/>
                </a:cubicBezTo>
                <a:cubicBezTo>
                  <a:pt x="1589" y="973"/>
                  <a:pt x="1872" y="870"/>
                  <a:pt x="2150" y="870"/>
                </a:cubicBezTo>
                <a:close/>
                <a:moveTo>
                  <a:pt x="2159" y="1"/>
                </a:moveTo>
                <a:cubicBezTo>
                  <a:pt x="1348" y="1"/>
                  <a:pt x="620" y="488"/>
                  <a:pt x="310" y="1237"/>
                </a:cubicBezTo>
                <a:cubicBezTo>
                  <a:pt x="0" y="1985"/>
                  <a:pt x="171" y="2846"/>
                  <a:pt x="742" y="3420"/>
                </a:cubicBezTo>
                <a:cubicBezTo>
                  <a:pt x="1126" y="3802"/>
                  <a:pt x="1638" y="4005"/>
                  <a:pt x="2158" y="4005"/>
                </a:cubicBezTo>
                <a:cubicBezTo>
                  <a:pt x="2416" y="4005"/>
                  <a:pt x="2677" y="3955"/>
                  <a:pt x="2925" y="3852"/>
                </a:cubicBezTo>
                <a:cubicBezTo>
                  <a:pt x="3674" y="3542"/>
                  <a:pt x="4161" y="2814"/>
                  <a:pt x="4161" y="2003"/>
                </a:cubicBezTo>
                <a:cubicBezTo>
                  <a:pt x="4158" y="899"/>
                  <a:pt x="3263" y="4"/>
                  <a:pt x="215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82"/>
          <p:cNvSpPr/>
          <p:nvPr/>
        </p:nvSpPr>
        <p:spPr>
          <a:xfrm>
            <a:off x="1182543" y="2308329"/>
            <a:ext cx="84396" cy="13505"/>
          </a:xfrm>
          <a:custGeom>
            <a:avLst/>
            <a:gdLst/>
            <a:ahLst/>
            <a:cxnLst/>
            <a:rect l="l" t="t" r="r" b="b"/>
            <a:pathLst>
              <a:path w="5444" h="871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lnTo>
                  <a:pt x="5008" y="871"/>
                </a:lnTo>
                <a:cubicBezTo>
                  <a:pt x="5248" y="871"/>
                  <a:pt x="5443" y="676"/>
                  <a:pt x="5443" y="435"/>
                </a:cubicBezTo>
                <a:cubicBezTo>
                  <a:pt x="5443" y="195"/>
                  <a:pt x="5248" y="0"/>
                  <a:pt x="500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82"/>
          <p:cNvSpPr/>
          <p:nvPr/>
        </p:nvSpPr>
        <p:spPr>
          <a:xfrm>
            <a:off x="1251857" y="2335276"/>
            <a:ext cx="15084" cy="13567"/>
          </a:xfrm>
          <a:custGeom>
            <a:avLst/>
            <a:gdLst/>
            <a:ahLst/>
            <a:cxnLst/>
            <a:rect l="l" t="t" r="r" b="b"/>
            <a:pathLst>
              <a:path w="973" h="875" extrusionOk="0">
                <a:moveTo>
                  <a:pt x="540" y="1"/>
                </a:moveTo>
                <a:cubicBezTo>
                  <a:pt x="259" y="1"/>
                  <a:pt x="1" y="286"/>
                  <a:pt x="133" y="605"/>
                </a:cubicBezTo>
                <a:cubicBezTo>
                  <a:pt x="210" y="790"/>
                  <a:pt x="371" y="874"/>
                  <a:pt x="532" y="874"/>
                </a:cubicBezTo>
                <a:cubicBezTo>
                  <a:pt x="752" y="874"/>
                  <a:pt x="972" y="715"/>
                  <a:pt x="972" y="438"/>
                </a:cubicBezTo>
                <a:cubicBezTo>
                  <a:pt x="972" y="323"/>
                  <a:pt x="923" y="212"/>
                  <a:pt x="843" y="132"/>
                </a:cubicBezTo>
                <a:cubicBezTo>
                  <a:pt x="752" y="40"/>
                  <a:pt x="644" y="1"/>
                  <a:pt x="5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82"/>
          <p:cNvSpPr/>
          <p:nvPr/>
        </p:nvSpPr>
        <p:spPr>
          <a:xfrm>
            <a:off x="1182543" y="2335322"/>
            <a:ext cx="58041" cy="13505"/>
          </a:xfrm>
          <a:custGeom>
            <a:avLst/>
            <a:gdLst/>
            <a:ahLst/>
            <a:cxnLst/>
            <a:rect l="l" t="t" r="r" b="b"/>
            <a:pathLst>
              <a:path w="3744" h="871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lnTo>
                  <a:pt x="3309" y="871"/>
                </a:lnTo>
                <a:cubicBezTo>
                  <a:pt x="3549" y="871"/>
                  <a:pt x="3744" y="676"/>
                  <a:pt x="3744" y="435"/>
                </a:cubicBezTo>
                <a:cubicBezTo>
                  <a:pt x="3744" y="195"/>
                  <a:pt x="3549" y="0"/>
                  <a:pt x="330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82"/>
          <p:cNvSpPr/>
          <p:nvPr/>
        </p:nvSpPr>
        <p:spPr>
          <a:xfrm>
            <a:off x="1202402" y="2376502"/>
            <a:ext cx="64537" cy="62098"/>
          </a:xfrm>
          <a:custGeom>
            <a:avLst/>
            <a:gdLst/>
            <a:ahLst/>
            <a:cxnLst/>
            <a:rect l="l" t="t" r="r" b="b"/>
            <a:pathLst>
              <a:path w="4163" h="4005" extrusionOk="0">
                <a:moveTo>
                  <a:pt x="2152" y="868"/>
                </a:moveTo>
                <a:cubicBezTo>
                  <a:pt x="2734" y="868"/>
                  <a:pt x="3292" y="1320"/>
                  <a:pt x="3292" y="2003"/>
                </a:cubicBezTo>
                <a:cubicBezTo>
                  <a:pt x="3292" y="2626"/>
                  <a:pt x="2783" y="3135"/>
                  <a:pt x="2160" y="3135"/>
                </a:cubicBezTo>
                <a:cubicBezTo>
                  <a:pt x="1150" y="3135"/>
                  <a:pt x="645" y="1916"/>
                  <a:pt x="1359" y="1202"/>
                </a:cubicBezTo>
                <a:cubicBezTo>
                  <a:pt x="1590" y="971"/>
                  <a:pt x="1874" y="868"/>
                  <a:pt x="2152" y="868"/>
                </a:cubicBezTo>
                <a:close/>
                <a:moveTo>
                  <a:pt x="2160" y="1"/>
                </a:moveTo>
                <a:cubicBezTo>
                  <a:pt x="1349" y="1"/>
                  <a:pt x="621" y="488"/>
                  <a:pt x="311" y="1237"/>
                </a:cubicBezTo>
                <a:cubicBezTo>
                  <a:pt x="1" y="1982"/>
                  <a:pt x="172" y="2846"/>
                  <a:pt x="743" y="3417"/>
                </a:cubicBezTo>
                <a:cubicBezTo>
                  <a:pt x="1127" y="3801"/>
                  <a:pt x="1639" y="4004"/>
                  <a:pt x="2160" y="4004"/>
                </a:cubicBezTo>
                <a:cubicBezTo>
                  <a:pt x="2418" y="4004"/>
                  <a:pt x="2678" y="3955"/>
                  <a:pt x="2926" y="3852"/>
                </a:cubicBezTo>
                <a:cubicBezTo>
                  <a:pt x="3675" y="3542"/>
                  <a:pt x="4162" y="2811"/>
                  <a:pt x="4162" y="2003"/>
                </a:cubicBezTo>
                <a:cubicBezTo>
                  <a:pt x="4159" y="896"/>
                  <a:pt x="3264" y="1"/>
                  <a:pt x="21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82"/>
          <p:cNvSpPr/>
          <p:nvPr/>
        </p:nvSpPr>
        <p:spPr>
          <a:xfrm>
            <a:off x="1094021" y="2411604"/>
            <a:ext cx="84318" cy="13505"/>
          </a:xfrm>
          <a:custGeom>
            <a:avLst/>
            <a:gdLst/>
            <a:ahLst/>
            <a:cxnLst/>
            <a:rect l="l" t="t" r="r" b="b"/>
            <a:pathLst>
              <a:path w="5439" h="871" extrusionOk="0">
                <a:moveTo>
                  <a:pt x="435" y="0"/>
                </a:moveTo>
                <a:cubicBezTo>
                  <a:pt x="195" y="0"/>
                  <a:pt x="0" y="195"/>
                  <a:pt x="0" y="435"/>
                </a:cubicBezTo>
                <a:cubicBezTo>
                  <a:pt x="0" y="676"/>
                  <a:pt x="195" y="871"/>
                  <a:pt x="435" y="871"/>
                </a:cubicBezTo>
                <a:lnTo>
                  <a:pt x="5004" y="871"/>
                </a:lnTo>
                <a:cubicBezTo>
                  <a:pt x="5244" y="871"/>
                  <a:pt x="5439" y="676"/>
                  <a:pt x="5439" y="435"/>
                </a:cubicBezTo>
                <a:cubicBezTo>
                  <a:pt x="5439" y="195"/>
                  <a:pt x="5244" y="0"/>
                  <a:pt x="500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82"/>
          <p:cNvSpPr/>
          <p:nvPr/>
        </p:nvSpPr>
        <p:spPr>
          <a:xfrm>
            <a:off x="1094021" y="2384611"/>
            <a:ext cx="84318" cy="13505"/>
          </a:xfrm>
          <a:custGeom>
            <a:avLst/>
            <a:gdLst/>
            <a:ahLst/>
            <a:cxnLst/>
            <a:rect l="l" t="t" r="r" b="b"/>
            <a:pathLst>
              <a:path w="5439" h="871" extrusionOk="0">
                <a:moveTo>
                  <a:pt x="435" y="0"/>
                </a:moveTo>
                <a:cubicBezTo>
                  <a:pt x="195" y="0"/>
                  <a:pt x="0" y="195"/>
                  <a:pt x="0" y="435"/>
                </a:cubicBezTo>
                <a:cubicBezTo>
                  <a:pt x="0" y="676"/>
                  <a:pt x="195" y="871"/>
                  <a:pt x="435" y="871"/>
                </a:cubicBezTo>
                <a:lnTo>
                  <a:pt x="5004" y="871"/>
                </a:lnTo>
                <a:cubicBezTo>
                  <a:pt x="5244" y="871"/>
                  <a:pt x="5439" y="676"/>
                  <a:pt x="5439" y="435"/>
                </a:cubicBezTo>
                <a:cubicBezTo>
                  <a:pt x="5439" y="195"/>
                  <a:pt x="5244" y="0"/>
                  <a:pt x="500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82"/>
          <p:cNvSpPr/>
          <p:nvPr/>
        </p:nvSpPr>
        <p:spPr>
          <a:xfrm>
            <a:off x="1094905" y="2184448"/>
            <a:ext cx="15053" cy="13567"/>
          </a:xfrm>
          <a:custGeom>
            <a:avLst/>
            <a:gdLst/>
            <a:ahLst/>
            <a:cxnLst/>
            <a:rect l="l" t="t" r="r" b="b"/>
            <a:pathLst>
              <a:path w="971" h="875" extrusionOk="0">
                <a:moveTo>
                  <a:pt x="540" y="0"/>
                </a:moveTo>
                <a:cubicBezTo>
                  <a:pt x="260" y="0"/>
                  <a:pt x="0" y="285"/>
                  <a:pt x="135" y="605"/>
                </a:cubicBezTo>
                <a:cubicBezTo>
                  <a:pt x="211" y="790"/>
                  <a:pt x="370" y="875"/>
                  <a:pt x="530" y="875"/>
                </a:cubicBezTo>
                <a:cubicBezTo>
                  <a:pt x="750" y="875"/>
                  <a:pt x="970" y="714"/>
                  <a:pt x="970" y="438"/>
                </a:cubicBezTo>
                <a:cubicBezTo>
                  <a:pt x="970" y="323"/>
                  <a:pt x="925" y="211"/>
                  <a:pt x="841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" name="Google Shape;812;p82"/>
          <p:cNvGrpSpPr/>
          <p:nvPr/>
        </p:nvGrpSpPr>
        <p:grpSpPr>
          <a:xfrm>
            <a:off x="1008948" y="3492070"/>
            <a:ext cx="345504" cy="343853"/>
            <a:chOff x="959324" y="3455475"/>
            <a:chExt cx="353710" cy="352019"/>
          </a:xfrm>
        </p:grpSpPr>
        <p:sp>
          <p:nvSpPr>
            <p:cNvPr id="813" name="Google Shape;813;p82"/>
            <p:cNvSpPr/>
            <p:nvPr/>
          </p:nvSpPr>
          <p:spPr>
            <a:xfrm>
              <a:off x="1029082" y="3497800"/>
              <a:ext cx="215083" cy="309678"/>
            </a:xfrm>
            <a:custGeom>
              <a:avLst/>
              <a:gdLst/>
              <a:ahLst/>
              <a:cxnLst/>
              <a:rect l="l" t="t" r="r" b="b"/>
              <a:pathLst>
                <a:path w="13615" h="19603" extrusionOk="0">
                  <a:moveTo>
                    <a:pt x="9416" y="14453"/>
                  </a:moveTo>
                  <a:lnTo>
                    <a:pt x="9416" y="16410"/>
                  </a:lnTo>
                  <a:cubicBezTo>
                    <a:pt x="9416" y="16657"/>
                    <a:pt x="9214" y="16859"/>
                    <a:pt x="8963" y="16862"/>
                  </a:cubicBezTo>
                  <a:lnTo>
                    <a:pt x="4642" y="16862"/>
                  </a:lnTo>
                  <a:cubicBezTo>
                    <a:pt x="4391" y="16859"/>
                    <a:pt x="4189" y="16657"/>
                    <a:pt x="4189" y="16410"/>
                  </a:cubicBezTo>
                  <a:lnTo>
                    <a:pt x="4189" y="14453"/>
                  </a:lnTo>
                  <a:close/>
                  <a:moveTo>
                    <a:pt x="8012" y="17733"/>
                  </a:moveTo>
                  <a:lnTo>
                    <a:pt x="8012" y="17952"/>
                  </a:lnTo>
                  <a:cubicBezTo>
                    <a:pt x="8012" y="18384"/>
                    <a:pt x="7661" y="18736"/>
                    <a:pt x="7229" y="18736"/>
                  </a:cubicBezTo>
                  <a:lnTo>
                    <a:pt x="6386" y="18736"/>
                  </a:lnTo>
                  <a:cubicBezTo>
                    <a:pt x="5954" y="18736"/>
                    <a:pt x="5603" y="18384"/>
                    <a:pt x="5603" y="17952"/>
                  </a:cubicBezTo>
                  <a:lnTo>
                    <a:pt x="5603" y="17733"/>
                  </a:lnTo>
                  <a:close/>
                  <a:moveTo>
                    <a:pt x="8837" y="0"/>
                  </a:moveTo>
                  <a:cubicBezTo>
                    <a:pt x="8654" y="0"/>
                    <a:pt x="8484" y="115"/>
                    <a:pt x="8423" y="298"/>
                  </a:cubicBezTo>
                  <a:cubicBezTo>
                    <a:pt x="8347" y="525"/>
                    <a:pt x="8468" y="772"/>
                    <a:pt x="8698" y="852"/>
                  </a:cubicBezTo>
                  <a:cubicBezTo>
                    <a:pt x="11118" y="1667"/>
                    <a:pt x="12744" y="3941"/>
                    <a:pt x="12737" y="6496"/>
                  </a:cubicBezTo>
                  <a:cubicBezTo>
                    <a:pt x="12737" y="8168"/>
                    <a:pt x="12020" y="9794"/>
                    <a:pt x="10767" y="10953"/>
                  </a:cubicBezTo>
                  <a:cubicBezTo>
                    <a:pt x="10025" y="11643"/>
                    <a:pt x="9558" y="12576"/>
                    <a:pt x="9447" y="13582"/>
                  </a:cubicBezTo>
                  <a:lnTo>
                    <a:pt x="4172" y="13582"/>
                  </a:lnTo>
                  <a:cubicBezTo>
                    <a:pt x="4071" y="12576"/>
                    <a:pt x="3604" y="11639"/>
                    <a:pt x="2855" y="10953"/>
                  </a:cubicBezTo>
                  <a:cubicBezTo>
                    <a:pt x="1595" y="9797"/>
                    <a:pt x="871" y="8171"/>
                    <a:pt x="871" y="6496"/>
                  </a:cubicBezTo>
                  <a:cubicBezTo>
                    <a:pt x="860" y="4052"/>
                    <a:pt x="2351" y="1851"/>
                    <a:pt x="4624" y="956"/>
                  </a:cubicBezTo>
                  <a:cubicBezTo>
                    <a:pt x="4847" y="869"/>
                    <a:pt x="4959" y="615"/>
                    <a:pt x="4868" y="392"/>
                  </a:cubicBezTo>
                  <a:cubicBezTo>
                    <a:pt x="4802" y="222"/>
                    <a:pt x="4638" y="117"/>
                    <a:pt x="4465" y="117"/>
                  </a:cubicBezTo>
                  <a:cubicBezTo>
                    <a:pt x="4411" y="117"/>
                    <a:pt x="4357" y="127"/>
                    <a:pt x="4304" y="149"/>
                  </a:cubicBezTo>
                  <a:cubicBezTo>
                    <a:pt x="1703" y="1183"/>
                    <a:pt x="0" y="3697"/>
                    <a:pt x="0" y="6496"/>
                  </a:cubicBezTo>
                  <a:cubicBezTo>
                    <a:pt x="0" y="8415"/>
                    <a:pt x="829" y="10274"/>
                    <a:pt x="2267" y="11594"/>
                  </a:cubicBezTo>
                  <a:cubicBezTo>
                    <a:pt x="2946" y="12214"/>
                    <a:pt x="3325" y="13095"/>
                    <a:pt x="3319" y="14014"/>
                  </a:cubicBezTo>
                  <a:lnTo>
                    <a:pt x="3319" y="16406"/>
                  </a:lnTo>
                  <a:cubicBezTo>
                    <a:pt x="3319" y="17137"/>
                    <a:pt x="3910" y="17729"/>
                    <a:pt x="4642" y="17729"/>
                  </a:cubicBezTo>
                  <a:lnTo>
                    <a:pt x="4732" y="17729"/>
                  </a:lnTo>
                  <a:lnTo>
                    <a:pt x="4732" y="17949"/>
                  </a:lnTo>
                  <a:cubicBezTo>
                    <a:pt x="4732" y="18861"/>
                    <a:pt x="5474" y="19603"/>
                    <a:pt x="6386" y="19603"/>
                  </a:cubicBezTo>
                  <a:lnTo>
                    <a:pt x="7229" y="19603"/>
                  </a:lnTo>
                  <a:cubicBezTo>
                    <a:pt x="8141" y="19603"/>
                    <a:pt x="8883" y="18861"/>
                    <a:pt x="8883" y="17949"/>
                  </a:cubicBezTo>
                  <a:lnTo>
                    <a:pt x="8883" y="17729"/>
                  </a:lnTo>
                  <a:lnTo>
                    <a:pt x="8963" y="17729"/>
                  </a:lnTo>
                  <a:cubicBezTo>
                    <a:pt x="9694" y="17729"/>
                    <a:pt x="10286" y="17137"/>
                    <a:pt x="10286" y="16406"/>
                  </a:cubicBezTo>
                  <a:lnTo>
                    <a:pt x="10286" y="14105"/>
                  </a:lnTo>
                  <a:cubicBezTo>
                    <a:pt x="10293" y="14077"/>
                    <a:pt x="10297" y="14045"/>
                    <a:pt x="10297" y="14018"/>
                  </a:cubicBezTo>
                  <a:cubicBezTo>
                    <a:pt x="10300" y="13095"/>
                    <a:pt x="10683" y="12217"/>
                    <a:pt x="11359" y="11591"/>
                  </a:cubicBezTo>
                  <a:cubicBezTo>
                    <a:pt x="12790" y="10267"/>
                    <a:pt x="13611" y="8408"/>
                    <a:pt x="13611" y="6493"/>
                  </a:cubicBezTo>
                  <a:cubicBezTo>
                    <a:pt x="13615" y="3565"/>
                    <a:pt x="11749" y="960"/>
                    <a:pt x="8977" y="23"/>
                  </a:cubicBezTo>
                  <a:cubicBezTo>
                    <a:pt x="8930" y="8"/>
                    <a:pt x="8883" y="0"/>
                    <a:pt x="8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82"/>
            <p:cNvSpPr/>
            <p:nvPr/>
          </p:nvSpPr>
          <p:spPr>
            <a:xfrm>
              <a:off x="1129676" y="3492602"/>
              <a:ext cx="14439" cy="13775"/>
            </a:xfrm>
            <a:custGeom>
              <a:avLst/>
              <a:gdLst/>
              <a:ahLst/>
              <a:cxnLst/>
              <a:rect l="l" t="t" r="r" b="b"/>
              <a:pathLst>
                <a:path w="914" h="872" extrusionOk="0">
                  <a:moveTo>
                    <a:pt x="436" y="1"/>
                  </a:moveTo>
                  <a:cubicBezTo>
                    <a:pt x="196" y="1"/>
                    <a:pt x="1" y="192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474" y="871"/>
                  </a:lnTo>
                  <a:cubicBezTo>
                    <a:pt x="715" y="871"/>
                    <a:pt x="913" y="676"/>
                    <a:pt x="913" y="436"/>
                  </a:cubicBezTo>
                  <a:cubicBezTo>
                    <a:pt x="913" y="196"/>
                    <a:pt x="718" y="1"/>
                    <a:pt x="4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82"/>
            <p:cNvSpPr/>
            <p:nvPr/>
          </p:nvSpPr>
          <p:spPr>
            <a:xfrm>
              <a:off x="1129786" y="3455475"/>
              <a:ext cx="13775" cy="25213"/>
            </a:xfrm>
            <a:custGeom>
              <a:avLst/>
              <a:gdLst/>
              <a:ahLst/>
              <a:cxnLst/>
              <a:rect l="l" t="t" r="r" b="b"/>
              <a:pathLst>
                <a:path w="872" h="1596" extrusionOk="0">
                  <a:moveTo>
                    <a:pt x="436" y="0"/>
                  </a:moveTo>
                  <a:cubicBezTo>
                    <a:pt x="196" y="0"/>
                    <a:pt x="1" y="192"/>
                    <a:pt x="1" y="435"/>
                  </a:cubicBezTo>
                  <a:lnTo>
                    <a:pt x="1" y="1160"/>
                  </a:lnTo>
                  <a:cubicBezTo>
                    <a:pt x="1" y="1400"/>
                    <a:pt x="196" y="1595"/>
                    <a:pt x="436" y="1595"/>
                  </a:cubicBezTo>
                  <a:cubicBezTo>
                    <a:pt x="676" y="1595"/>
                    <a:pt x="871" y="1400"/>
                    <a:pt x="871" y="1160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82"/>
            <p:cNvSpPr/>
            <p:nvPr/>
          </p:nvSpPr>
          <p:spPr>
            <a:xfrm>
              <a:off x="1061797" y="3472143"/>
              <a:ext cx="25655" cy="24249"/>
            </a:xfrm>
            <a:custGeom>
              <a:avLst/>
              <a:gdLst/>
              <a:ahLst/>
              <a:cxnLst/>
              <a:rect l="l" t="t" r="r" b="b"/>
              <a:pathLst>
                <a:path w="1624" h="1535" extrusionOk="0">
                  <a:moveTo>
                    <a:pt x="481" y="0"/>
                  </a:moveTo>
                  <a:cubicBezTo>
                    <a:pt x="370" y="0"/>
                    <a:pt x="258" y="43"/>
                    <a:pt x="172" y="129"/>
                  </a:cubicBezTo>
                  <a:cubicBezTo>
                    <a:pt x="1" y="300"/>
                    <a:pt x="1" y="578"/>
                    <a:pt x="179" y="749"/>
                  </a:cubicBezTo>
                  <a:lnTo>
                    <a:pt x="830" y="1404"/>
                  </a:lnTo>
                  <a:cubicBezTo>
                    <a:pt x="915" y="1491"/>
                    <a:pt x="1028" y="1535"/>
                    <a:pt x="1142" y="1535"/>
                  </a:cubicBezTo>
                  <a:cubicBezTo>
                    <a:pt x="1254" y="1535"/>
                    <a:pt x="1366" y="1492"/>
                    <a:pt x="1453" y="1407"/>
                  </a:cubicBezTo>
                  <a:cubicBezTo>
                    <a:pt x="1624" y="1233"/>
                    <a:pt x="1620" y="954"/>
                    <a:pt x="1446" y="787"/>
                  </a:cubicBezTo>
                  <a:lnTo>
                    <a:pt x="1443" y="784"/>
                  </a:lnTo>
                  <a:lnTo>
                    <a:pt x="795" y="133"/>
                  </a:lnTo>
                  <a:cubicBezTo>
                    <a:pt x="709" y="45"/>
                    <a:pt x="595" y="0"/>
                    <a:pt x="4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82"/>
            <p:cNvSpPr/>
            <p:nvPr/>
          </p:nvSpPr>
          <p:spPr>
            <a:xfrm>
              <a:off x="1187050" y="3470342"/>
              <a:ext cx="26303" cy="24960"/>
            </a:xfrm>
            <a:custGeom>
              <a:avLst/>
              <a:gdLst/>
              <a:ahLst/>
              <a:cxnLst/>
              <a:rect l="l" t="t" r="r" b="b"/>
              <a:pathLst>
                <a:path w="1665" h="1580" extrusionOk="0">
                  <a:moveTo>
                    <a:pt x="1186" y="0"/>
                  </a:moveTo>
                  <a:cubicBezTo>
                    <a:pt x="1075" y="0"/>
                    <a:pt x="963" y="43"/>
                    <a:pt x="878" y="128"/>
                  </a:cubicBezTo>
                  <a:lnTo>
                    <a:pt x="171" y="835"/>
                  </a:lnTo>
                  <a:cubicBezTo>
                    <a:pt x="1" y="1006"/>
                    <a:pt x="1" y="1281"/>
                    <a:pt x="171" y="1451"/>
                  </a:cubicBezTo>
                  <a:cubicBezTo>
                    <a:pt x="255" y="1537"/>
                    <a:pt x="366" y="1579"/>
                    <a:pt x="478" y="1579"/>
                  </a:cubicBezTo>
                  <a:cubicBezTo>
                    <a:pt x="590" y="1579"/>
                    <a:pt x="702" y="1537"/>
                    <a:pt x="788" y="1451"/>
                  </a:cubicBezTo>
                  <a:lnTo>
                    <a:pt x="1494" y="745"/>
                  </a:lnTo>
                  <a:cubicBezTo>
                    <a:pt x="1665" y="574"/>
                    <a:pt x="1665" y="295"/>
                    <a:pt x="1494" y="128"/>
                  </a:cubicBezTo>
                  <a:cubicBezTo>
                    <a:pt x="1409" y="43"/>
                    <a:pt x="1298" y="0"/>
                    <a:pt x="1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82"/>
            <p:cNvSpPr/>
            <p:nvPr/>
          </p:nvSpPr>
          <p:spPr>
            <a:xfrm>
              <a:off x="1098714" y="3568246"/>
              <a:ext cx="73016" cy="70236"/>
            </a:xfrm>
            <a:custGeom>
              <a:avLst/>
              <a:gdLst/>
              <a:ahLst/>
              <a:cxnLst/>
              <a:rect l="l" t="t" r="r" b="b"/>
              <a:pathLst>
                <a:path w="4622" h="4446" extrusionOk="0">
                  <a:moveTo>
                    <a:pt x="2397" y="872"/>
                  </a:moveTo>
                  <a:cubicBezTo>
                    <a:pt x="2572" y="872"/>
                    <a:pt x="2748" y="906"/>
                    <a:pt x="2915" y="975"/>
                  </a:cubicBezTo>
                  <a:cubicBezTo>
                    <a:pt x="3420" y="1184"/>
                    <a:pt x="3751" y="1675"/>
                    <a:pt x="3751" y="2225"/>
                  </a:cubicBezTo>
                  <a:cubicBezTo>
                    <a:pt x="3747" y="2971"/>
                    <a:pt x="3145" y="3576"/>
                    <a:pt x="2396" y="3576"/>
                  </a:cubicBezTo>
                  <a:cubicBezTo>
                    <a:pt x="1849" y="3576"/>
                    <a:pt x="1358" y="3246"/>
                    <a:pt x="1149" y="2741"/>
                  </a:cubicBezTo>
                  <a:cubicBezTo>
                    <a:pt x="941" y="2236"/>
                    <a:pt x="1055" y="1654"/>
                    <a:pt x="1442" y="1268"/>
                  </a:cubicBezTo>
                  <a:cubicBezTo>
                    <a:pt x="1700" y="1009"/>
                    <a:pt x="2046" y="872"/>
                    <a:pt x="2397" y="872"/>
                  </a:cubicBezTo>
                  <a:close/>
                  <a:moveTo>
                    <a:pt x="2396" y="0"/>
                  </a:moveTo>
                  <a:cubicBezTo>
                    <a:pt x="1498" y="0"/>
                    <a:pt x="686" y="544"/>
                    <a:pt x="345" y="1372"/>
                  </a:cubicBezTo>
                  <a:cubicBezTo>
                    <a:pt x="0" y="2205"/>
                    <a:pt x="192" y="3159"/>
                    <a:pt x="826" y="3796"/>
                  </a:cubicBezTo>
                  <a:cubicBezTo>
                    <a:pt x="1252" y="4220"/>
                    <a:pt x="1820" y="4446"/>
                    <a:pt x="2399" y="4446"/>
                  </a:cubicBezTo>
                  <a:cubicBezTo>
                    <a:pt x="2685" y="4446"/>
                    <a:pt x="2974" y="4390"/>
                    <a:pt x="3249" y="4276"/>
                  </a:cubicBezTo>
                  <a:cubicBezTo>
                    <a:pt x="4078" y="3932"/>
                    <a:pt x="4621" y="3124"/>
                    <a:pt x="4621" y="2225"/>
                  </a:cubicBezTo>
                  <a:cubicBezTo>
                    <a:pt x="4618" y="996"/>
                    <a:pt x="3625" y="4"/>
                    <a:pt x="2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82"/>
            <p:cNvSpPr/>
            <p:nvPr/>
          </p:nvSpPr>
          <p:spPr>
            <a:xfrm>
              <a:off x="1062792" y="3529413"/>
              <a:ext cx="147596" cy="147928"/>
            </a:xfrm>
            <a:custGeom>
              <a:avLst/>
              <a:gdLst/>
              <a:ahLst/>
              <a:cxnLst/>
              <a:rect l="l" t="t" r="r" b="b"/>
              <a:pathLst>
                <a:path w="9343" h="9364" extrusionOk="0">
                  <a:moveTo>
                    <a:pt x="5231" y="871"/>
                  </a:moveTo>
                  <a:lnTo>
                    <a:pt x="5231" y="1313"/>
                  </a:lnTo>
                  <a:cubicBezTo>
                    <a:pt x="5231" y="1508"/>
                    <a:pt x="5359" y="1675"/>
                    <a:pt x="5544" y="1731"/>
                  </a:cubicBezTo>
                  <a:cubicBezTo>
                    <a:pt x="6011" y="1870"/>
                    <a:pt x="6439" y="2117"/>
                    <a:pt x="6794" y="2455"/>
                  </a:cubicBezTo>
                  <a:cubicBezTo>
                    <a:pt x="6876" y="2533"/>
                    <a:pt x="6983" y="2574"/>
                    <a:pt x="7091" y="2574"/>
                  </a:cubicBezTo>
                  <a:cubicBezTo>
                    <a:pt x="7166" y="2574"/>
                    <a:pt x="7241" y="2554"/>
                    <a:pt x="7309" y="2514"/>
                  </a:cubicBezTo>
                  <a:lnTo>
                    <a:pt x="7696" y="2295"/>
                  </a:lnTo>
                  <a:lnTo>
                    <a:pt x="8253" y="3259"/>
                  </a:lnTo>
                  <a:lnTo>
                    <a:pt x="7870" y="3482"/>
                  </a:lnTo>
                  <a:cubicBezTo>
                    <a:pt x="7703" y="3576"/>
                    <a:pt x="7616" y="3771"/>
                    <a:pt x="7661" y="3959"/>
                  </a:cubicBezTo>
                  <a:cubicBezTo>
                    <a:pt x="7776" y="4433"/>
                    <a:pt x="7776" y="4927"/>
                    <a:pt x="7661" y="5401"/>
                  </a:cubicBezTo>
                  <a:cubicBezTo>
                    <a:pt x="7616" y="5589"/>
                    <a:pt x="7699" y="5784"/>
                    <a:pt x="7867" y="5881"/>
                  </a:cubicBezTo>
                  <a:lnTo>
                    <a:pt x="8250" y="6101"/>
                  </a:lnTo>
                  <a:lnTo>
                    <a:pt x="7696" y="7072"/>
                  </a:lnTo>
                  <a:lnTo>
                    <a:pt x="7309" y="6849"/>
                  </a:lnTo>
                  <a:cubicBezTo>
                    <a:pt x="7241" y="6809"/>
                    <a:pt x="7166" y="6790"/>
                    <a:pt x="7091" y="6790"/>
                  </a:cubicBezTo>
                  <a:cubicBezTo>
                    <a:pt x="6983" y="6790"/>
                    <a:pt x="6876" y="6830"/>
                    <a:pt x="6794" y="6908"/>
                  </a:cubicBezTo>
                  <a:cubicBezTo>
                    <a:pt x="6439" y="7246"/>
                    <a:pt x="6011" y="7493"/>
                    <a:pt x="5544" y="7633"/>
                  </a:cubicBezTo>
                  <a:cubicBezTo>
                    <a:pt x="5359" y="7688"/>
                    <a:pt x="5231" y="7859"/>
                    <a:pt x="5231" y="8051"/>
                  </a:cubicBezTo>
                  <a:lnTo>
                    <a:pt x="5231" y="8493"/>
                  </a:lnTo>
                  <a:lnTo>
                    <a:pt x="4116" y="8493"/>
                  </a:lnTo>
                  <a:lnTo>
                    <a:pt x="4116" y="8051"/>
                  </a:lnTo>
                  <a:cubicBezTo>
                    <a:pt x="4116" y="7859"/>
                    <a:pt x="3988" y="7688"/>
                    <a:pt x="3803" y="7633"/>
                  </a:cubicBezTo>
                  <a:cubicBezTo>
                    <a:pt x="3336" y="7493"/>
                    <a:pt x="2908" y="7246"/>
                    <a:pt x="2553" y="6908"/>
                  </a:cubicBezTo>
                  <a:cubicBezTo>
                    <a:pt x="2471" y="6830"/>
                    <a:pt x="2363" y="6790"/>
                    <a:pt x="2254" y="6790"/>
                  </a:cubicBezTo>
                  <a:cubicBezTo>
                    <a:pt x="2179" y="6790"/>
                    <a:pt x="2103" y="6809"/>
                    <a:pt x="2034" y="6849"/>
                  </a:cubicBezTo>
                  <a:lnTo>
                    <a:pt x="1651" y="7072"/>
                  </a:lnTo>
                  <a:lnTo>
                    <a:pt x="1094" y="6104"/>
                  </a:lnTo>
                  <a:lnTo>
                    <a:pt x="1477" y="5885"/>
                  </a:lnTo>
                  <a:cubicBezTo>
                    <a:pt x="1644" y="5787"/>
                    <a:pt x="1728" y="5592"/>
                    <a:pt x="1682" y="5404"/>
                  </a:cubicBezTo>
                  <a:cubicBezTo>
                    <a:pt x="1568" y="4931"/>
                    <a:pt x="1568" y="4433"/>
                    <a:pt x="1682" y="3959"/>
                  </a:cubicBezTo>
                  <a:cubicBezTo>
                    <a:pt x="1728" y="3771"/>
                    <a:pt x="1644" y="3576"/>
                    <a:pt x="1477" y="3482"/>
                  </a:cubicBezTo>
                  <a:lnTo>
                    <a:pt x="1094" y="3259"/>
                  </a:lnTo>
                  <a:lnTo>
                    <a:pt x="1651" y="2295"/>
                  </a:lnTo>
                  <a:lnTo>
                    <a:pt x="2034" y="2514"/>
                  </a:lnTo>
                  <a:cubicBezTo>
                    <a:pt x="2103" y="2554"/>
                    <a:pt x="2179" y="2574"/>
                    <a:pt x="2254" y="2574"/>
                  </a:cubicBezTo>
                  <a:cubicBezTo>
                    <a:pt x="2363" y="2574"/>
                    <a:pt x="2471" y="2533"/>
                    <a:pt x="2553" y="2455"/>
                  </a:cubicBezTo>
                  <a:cubicBezTo>
                    <a:pt x="2908" y="2117"/>
                    <a:pt x="3336" y="1870"/>
                    <a:pt x="3803" y="1731"/>
                  </a:cubicBezTo>
                  <a:cubicBezTo>
                    <a:pt x="3988" y="1675"/>
                    <a:pt x="4116" y="1508"/>
                    <a:pt x="4116" y="1313"/>
                  </a:cubicBezTo>
                  <a:lnTo>
                    <a:pt x="4116" y="871"/>
                  </a:lnTo>
                  <a:close/>
                  <a:moveTo>
                    <a:pt x="3678" y="0"/>
                  </a:moveTo>
                  <a:cubicBezTo>
                    <a:pt x="3437" y="0"/>
                    <a:pt x="3242" y="195"/>
                    <a:pt x="3242" y="435"/>
                  </a:cubicBezTo>
                  <a:lnTo>
                    <a:pt x="3242" y="1003"/>
                  </a:lnTo>
                  <a:cubicBezTo>
                    <a:pt x="2866" y="1149"/>
                    <a:pt x="2511" y="1351"/>
                    <a:pt x="2198" y="1605"/>
                  </a:cubicBezTo>
                  <a:lnTo>
                    <a:pt x="1707" y="1323"/>
                  </a:lnTo>
                  <a:cubicBezTo>
                    <a:pt x="1638" y="1283"/>
                    <a:pt x="1563" y="1264"/>
                    <a:pt x="1489" y="1264"/>
                  </a:cubicBezTo>
                  <a:cubicBezTo>
                    <a:pt x="1339" y="1264"/>
                    <a:pt x="1193" y="1342"/>
                    <a:pt x="1111" y="1480"/>
                  </a:cubicBezTo>
                  <a:lnTo>
                    <a:pt x="123" y="3200"/>
                  </a:lnTo>
                  <a:cubicBezTo>
                    <a:pt x="1" y="3409"/>
                    <a:pt x="70" y="3677"/>
                    <a:pt x="279" y="3795"/>
                  </a:cubicBezTo>
                  <a:lnTo>
                    <a:pt x="770" y="4078"/>
                  </a:lnTo>
                  <a:cubicBezTo>
                    <a:pt x="707" y="4478"/>
                    <a:pt x="707" y="4885"/>
                    <a:pt x="770" y="5286"/>
                  </a:cubicBezTo>
                  <a:lnTo>
                    <a:pt x="279" y="5568"/>
                  </a:lnTo>
                  <a:cubicBezTo>
                    <a:pt x="70" y="5690"/>
                    <a:pt x="1" y="5954"/>
                    <a:pt x="123" y="6163"/>
                  </a:cubicBezTo>
                  <a:lnTo>
                    <a:pt x="1115" y="7883"/>
                  </a:lnTo>
                  <a:cubicBezTo>
                    <a:pt x="1194" y="8021"/>
                    <a:pt x="1341" y="8099"/>
                    <a:pt x="1491" y="8099"/>
                  </a:cubicBezTo>
                  <a:cubicBezTo>
                    <a:pt x="1564" y="8099"/>
                    <a:pt x="1639" y="8080"/>
                    <a:pt x="1707" y="8040"/>
                  </a:cubicBezTo>
                  <a:lnTo>
                    <a:pt x="2201" y="7758"/>
                  </a:lnTo>
                  <a:cubicBezTo>
                    <a:pt x="2515" y="8012"/>
                    <a:pt x="2866" y="8214"/>
                    <a:pt x="3246" y="8360"/>
                  </a:cubicBezTo>
                  <a:lnTo>
                    <a:pt x="3246" y="8928"/>
                  </a:lnTo>
                  <a:cubicBezTo>
                    <a:pt x="3246" y="9168"/>
                    <a:pt x="3437" y="9363"/>
                    <a:pt x="3681" y="9363"/>
                  </a:cubicBezTo>
                  <a:lnTo>
                    <a:pt x="5666" y="9363"/>
                  </a:lnTo>
                  <a:cubicBezTo>
                    <a:pt x="5906" y="9363"/>
                    <a:pt x="6101" y="9168"/>
                    <a:pt x="6101" y="8928"/>
                  </a:cubicBezTo>
                  <a:lnTo>
                    <a:pt x="6101" y="8360"/>
                  </a:lnTo>
                  <a:cubicBezTo>
                    <a:pt x="6477" y="8214"/>
                    <a:pt x="6829" y="8012"/>
                    <a:pt x="7146" y="7758"/>
                  </a:cubicBezTo>
                  <a:lnTo>
                    <a:pt x="7637" y="8040"/>
                  </a:lnTo>
                  <a:cubicBezTo>
                    <a:pt x="7706" y="8080"/>
                    <a:pt x="7781" y="8099"/>
                    <a:pt x="7855" y="8099"/>
                  </a:cubicBezTo>
                  <a:cubicBezTo>
                    <a:pt x="8005" y="8099"/>
                    <a:pt x="8151" y="8021"/>
                    <a:pt x="8232" y="7883"/>
                  </a:cubicBezTo>
                  <a:lnTo>
                    <a:pt x="9225" y="6163"/>
                  </a:lnTo>
                  <a:cubicBezTo>
                    <a:pt x="9343" y="5954"/>
                    <a:pt x="9273" y="5690"/>
                    <a:pt x="9064" y="5568"/>
                  </a:cubicBezTo>
                  <a:lnTo>
                    <a:pt x="9061" y="5568"/>
                  </a:lnTo>
                  <a:lnTo>
                    <a:pt x="8573" y="5286"/>
                  </a:lnTo>
                  <a:cubicBezTo>
                    <a:pt x="8633" y="4885"/>
                    <a:pt x="8633" y="4478"/>
                    <a:pt x="8573" y="4078"/>
                  </a:cubicBezTo>
                  <a:lnTo>
                    <a:pt x="9061" y="3795"/>
                  </a:lnTo>
                  <a:cubicBezTo>
                    <a:pt x="9270" y="3677"/>
                    <a:pt x="9343" y="3409"/>
                    <a:pt x="9221" y="3200"/>
                  </a:cubicBezTo>
                  <a:lnTo>
                    <a:pt x="8229" y="1480"/>
                  </a:lnTo>
                  <a:cubicBezTo>
                    <a:pt x="8147" y="1342"/>
                    <a:pt x="8001" y="1264"/>
                    <a:pt x="7851" y="1264"/>
                  </a:cubicBezTo>
                  <a:cubicBezTo>
                    <a:pt x="7777" y="1264"/>
                    <a:pt x="7702" y="1283"/>
                    <a:pt x="7633" y="1323"/>
                  </a:cubicBezTo>
                  <a:lnTo>
                    <a:pt x="7142" y="1605"/>
                  </a:lnTo>
                  <a:cubicBezTo>
                    <a:pt x="6829" y="1351"/>
                    <a:pt x="6474" y="1149"/>
                    <a:pt x="6098" y="1003"/>
                  </a:cubicBezTo>
                  <a:lnTo>
                    <a:pt x="6098" y="435"/>
                  </a:lnTo>
                  <a:cubicBezTo>
                    <a:pt x="6098" y="195"/>
                    <a:pt x="5903" y="0"/>
                    <a:pt x="5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82"/>
            <p:cNvSpPr/>
            <p:nvPr/>
          </p:nvSpPr>
          <p:spPr>
            <a:xfrm>
              <a:off x="959324" y="3730198"/>
              <a:ext cx="117960" cy="77297"/>
            </a:xfrm>
            <a:custGeom>
              <a:avLst/>
              <a:gdLst/>
              <a:ahLst/>
              <a:cxnLst/>
              <a:rect l="l" t="t" r="r" b="b"/>
              <a:pathLst>
                <a:path w="7467" h="4893" extrusionOk="0">
                  <a:moveTo>
                    <a:pt x="3603" y="878"/>
                  </a:moveTo>
                  <a:cubicBezTo>
                    <a:pt x="3609" y="878"/>
                    <a:pt x="3616" y="878"/>
                    <a:pt x="3622" y="878"/>
                  </a:cubicBezTo>
                  <a:cubicBezTo>
                    <a:pt x="4479" y="888"/>
                    <a:pt x="5172" y="1585"/>
                    <a:pt x="5179" y="2445"/>
                  </a:cubicBezTo>
                  <a:lnTo>
                    <a:pt x="5179" y="2459"/>
                  </a:lnTo>
                  <a:cubicBezTo>
                    <a:pt x="5176" y="2711"/>
                    <a:pt x="5381" y="2901"/>
                    <a:pt x="5613" y="2901"/>
                  </a:cubicBezTo>
                  <a:cubicBezTo>
                    <a:pt x="5666" y="2901"/>
                    <a:pt x="5720" y="2891"/>
                    <a:pt x="5774" y="2870"/>
                  </a:cubicBezTo>
                  <a:cubicBezTo>
                    <a:pt x="5847" y="2840"/>
                    <a:pt x="5922" y="2827"/>
                    <a:pt x="5996" y="2827"/>
                  </a:cubicBezTo>
                  <a:cubicBezTo>
                    <a:pt x="6272" y="2827"/>
                    <a:pt x="6527" y="3020"/>
                    <a:pt x="6582" y="3312"/>
                  </a:cubicBezTo>
                  <a:cubicBezTo>
                    <a:pt x="6652" y="3681"/>
                    <a:pt x="6370" y="4022"/>
                    <a:pt x="5994" y="4022"/>
                  </a:cubicBezTo>
                  <a:lnTo>
                    <a:pt x="1547" y="4022"/>
                  </a:lnTo>
                  <a:cubicBezTo>
                    <a:pt x="1216" y="4022"/>
                    <a:pt x="948" y="3754"/>
                    <a:pt x="948" y="3423"/>
                  </a:cubicBezTo>
                  <a:cubicBezTo>
                    <a:pt x="948" y="3096"/>
                    <a:pt x="1216" y="2828"/>
                    <a:pt x="1547" y="2828"/>
                  </a:cubicBezTo>
                  <a:lnTo>
                    <a:pt x="1571" y="2828"/>
                  </a:lnTo>
                  <a:cubicBezTo>
                    <a:pt x="1578" y="2828"/>
                    <a:pt x="1584" y="2828"/>
                    <a:pt x="1590" y="2828"/>
                  </a:cubicBezTo>
                  <a:cubicBezTo>
                    <a:pt x="1826" y="2828"/>
                    <a:pt x="2021" y="2640"/>
                    <a:pt x="2024" y="2403"/>
                  </a:cubicBezTo>
                  <a:cubicBezTo>
                    <a:pt x="2052" y="1553"/>
                    <a:pt x="2751" y="878"/>
                    <a:pt x="3603" y="878"/>
                  </a:cubicBezTo>
                  <a:close/>
                  <a:moveTo>
                    <a:pt x="3603" y="0"/>
                  </a:moveTo>
                  <a:cubicBezTo>
                    <a:pt x="3595" y="0"/>
                    <a:pt x="3588" y="0"/>
                    <a:pt x="3580" y="0"/>
                  </a:cubicBezTo>
                  <a:cubicBezTo>
                    <a:pt x="2407" y="11"/>
                    <a:pt x="1408" y="850"/>
                    <a:pt x="1195" y="2003"/>
                  </a:cubicBezTo>
                  <a:cubicBezTo>
                    <a:pt x="474" y="2180"/>
                    <a:pt x="1" y="2866"/>
                    <a:pt x="88" y="3604"/>
                  </a:cubicBezTo>
                  <a:cubicBezTo>
                    <a:pt x="179" y="4339"/>
                    <a:pt x="805" y="4893"/>
                    <a:pt x="1547" y="4893"/>
                  </a:cubicBezTo>
                  <a:lnTo>
                    <a:pt x="5994" y="4893"/>
                  </a:lnTo>
                  <a:cubicBezTo>
                    <a:pt x="5996" y="4893"/>
                    <a:pt x="5998" y="4893"/>
                    <a:pt x="6000" y="4893"/>
                  </a:cubicBezTo>
                  <a:cubicBezTo>
                    <a:pt x="6808" y="4893"/>
                    <a:pt x="7463" y="4236"/>
                    <a:pt x="7466" y="3430"/>
                  </a:cubicBezTo>
                  <a:cubicBezTo>
                    <a:pt x="7466" y="2619"/>
                    <a:pt x="6812" y="1961"/>
                    <a:pt x="6000" y="1957"/>
                  </a:cubicBezTo>
                  <a:cubicBezTo>
                    <a:pt x="5769" y="816"/>
                    <a:pt x="4763" y="0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82"/>
            <p:cNvSpPr/>
            <p:nvPr/>
          </p:nvSpPr>
          <p:spPr>
            <a:xfrm>
              <a:off x="1211013" y="3646639"/>
              <a:ext cx="102020" cy="79714"/>
            </a:xfrm>
            <a:custGeom>
              <a:avLst/>
              <a:gdLst/>
              <a:ahLst/>
              <a:cxnLst/>
              <a:rect l="l" t="t" r="r" b="b"/>
              <a:pathLst>
                <a:path w="6458" h="5046" extrusionOk="0">
                  <a:moveTo>
                    <a:pt x="5604" y="0"/>
                  </a:moveTo>
                  <a:cubicBezTo>
                    <a:pt x="4288" y="0"/>
                    <a:pt x="3101" y="791"/>
                    <a:pt x="2585" y="2002"/>
                  </a:cubicBezTo>
                  <a:cubicBezTo>
                    <a:pt x="2511" y="1994"/>
                    <a:pt x="2438" y="1990"/>
                    <a:pt x="2366" y="1990"/>
                  </a:cubicBezTo>
                  <a:cubicBezTo>
                    <a:pt x="946" y="1990"/>
                    <a:pt x="0" y="3544"/>
                    <a:pt x="729" y="4826"/>
                  </a:cubicBezTo>
                  <a:cubicBezTo>
                    <a:pt x="806" y="4962"/>
                    <a:pt x="952" y="5046"/>
                    <a:pt x="1109" y="5046"/>
                  </a:cubicBezTo>
                  <a:lnTo>
                    <a:pt x="5994" y="5046"/>
                  </a:lnTo>
                  <a:cubicBezTo>
                    <a:pt x="6235" y="5046"/>
                    <a:pt x="6430" y="4851"/>
                    <a:pt x="6430" y="4610"/>
                  </a:cubicBezTo>
                  <a:cubicBezTo>
                    <a:pt x="6430" y="4370"/>
                    <a:pt x="6235" y="4175"/>
                    <a:pt x="5994" y="4175"/>
                  </a:cubicBezTo>
                  <a:lnTo>
                    <a:pt x="5994" y="4179"/>
                  </a:lnTo>
                  <a:lnTo>
                    <a:pt x="1391" y="4179"/>
                  </a:lnTo>
                  <a:cubicBezTo>
                    <a:pt x="1363" y="4085"/>
                    <a:pt x="1349" y="3987"/>
                    <a:pt x="1353" y="3890"/>
                  </a:cubicBezTo>
                  <a:cubicBezTo>
                    <a:pt x="1350" y="3301"/>
                    <a:pt x="1832" y="2859"/>
                    <a:pt x="2380" y="2859"/>
                  </a:cubicBezTo>
                  <a:cubicBezTo>
                    <a:pt x="2493" y="2859"/>
                    <a:pt x="2609" y="2878"/>
                    <a:pt x="2725" y="2918"/>
                  </a:cubicBezTo>
                  <a:cubicBezTo>
                    <a:pt x="2773" y="2936"/>
                    <a:pt x="2823" y="2944"/>
                    <a:pt x="2871" y="2944"/>
                  </a:cubicBezTo>
                  <a:cubicBezTo>
                    <a:pt x="3053" y="2944"/>
                    <a:pt x="3221" y="2828"/>
                    <a:pt x="3282" y="2647"/>
                  </a:cubicBezTo>
                  <a:cubicBezTo>
                    <a:pt x="3285" y="2640"/>
                    <a:pt x="3285" y="2633"/>
                    <a:pt x="3289" y="2626"/>
                  </a:cubicBezTo>
                  <a:cubicBezTo>
                    <a:pt x="3582" y="1576"/>
                    <a:pt x="4538" y="868"/>
                    <a:pt x="5600" y="868"/>
                  </a:cubicBezTo>
                  <a:cubicBezTo>
                    <a:pt x="5711" y="868"/>
                    <a:pt x="5823" y="876"/>
                    <a:pt x="5935" y="892"/>
                  </a:cubicBezTo>
                  <a:cubicBezTo>
                    <a:pt x="5956" y="895"/>
                    <a:pt x="5977" y="896"/>
                    <a:pt x="5998" y="896"/>
                  </a:cubicBezTo>
                  <a:cubicBezTo>
                    <a:pt x="6209" y="896"/>
                    <a:pt x="6394" y="738"/>
                    <a:pt x="6426" y="523"/>
                  </a:cubicBezTo>
                  <a:cubicBezTo>
                    <a:pt x="6457" y="282"/>
                    <a:pt x="6294" y="63"/>
                    <a:pt x="6057" y="32"/>
                  </a:cubicBezTo>
                  <a:cubicBezTo>
                    <a:pt x="5904" y="11"/>
                    <a:pt x="5754" y="0"/>
                    <a:pt x="5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82"/>
            <p:cNvSpPr/>
            <p:nvPr/>
          </p:nvSpPr>
          <p:spPr>
            <a:xfrm>
              <a:off x="997726" y="3604709"/>
              <a:ext cx="13760" cy="88640"/>
            </a:xfrm>
            <a:custGeom>
              <a:avLst/>
              <a:gdLst/>
              <a:ahLst/>
              <a:cxnLst/>
              <a:rect l="l" t="t" r="r" b="b"/>
              <a:pathLst>
                <a:path w="871" h="5611" extrusionOk="0">
                  <a:moveTo>
                    <a:pt x="436" y="1"/>
                  </a:moveTo>
                  <a:cubicBezTo>
                    <a:pt x="192" y="1"/>
                    <a:pt x="0" y="196"/>
                    <a:pt x="0" y="436"/>
                  </a:cubicBezTo>
                  <a:lnTo>
                    <a:pt x="0" y="5179"/>
                  </a:lnTo>
                  <a:cubicBezTo>
                    <a:pt x="0" y="5419"/>
                    <a:pt x="192" y="5610"/>
                    <a:pt x="436" y="5610"/>
                  </a:cubicBezTo>
                  <a:cubicBezTo>
                    <a:pt x="676" y="5610"/>
                    <a:pt x="871" y="5419"/>
                    <a:pt x="871" y="5179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82"/>
            <p:cNvSpPr/>
            <p:nvPr/>
          </p:nvSpPr>
          <p:spPr>
            <a:xfrm>
              <a:off x="960603" y="3662042"/>
              <a:ext cx="13760" cy="64043"/>
            </a:xfrm>
            <a:custGeom>
              <a:avLst/>
              <a:gdLst/>
              <a:ahLst/>
              <a:cxnLst/>
              <a:rect l="l" t="t" r="r" b="b"/>
              <a:pathLst>
                <a:path w="871" h="4054" extrusionOk="0">
                  <a:moveTo>
                    <a:pt x="435" y="0"/>
                  </a:moveTo>
                  <a:cubicBezTo>
                    <a:pt x="192" y="0"/>
                    <a:pt x="0" y="195"/>
                    <a:pt x="0" y="435"/>
                  </a:cubicBezTo>
                  <a:lnTo>
                    <a:pt x="0" y="3618"/>
                  </a:lnTo>
                  <a:cubicBezTo>
                    <a:pt x="0" y="3858"/>
                    <a:pt x="192" y="4053"/>
                    <a:pt x="435" y="4053"/>
                  </a:cubicBezTo>
                  <a:cubicBezTo>
                    <a:pt x="676" y="4053"/>
                    <a:pt x="871" y="3858"/>
                    <a:pt x="871" y="361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82"/>
            <p:cNvSpPr/>
            <p:nvPr/>
          </p:nvSpPr>
          <p:spPr>
            <a:xfrm>
              <a:off x="996130" y="3575798"/>
              <a:ext cx="15355" cy="1380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0"/>
                    <a:pt x="370" y="874"/>
                    <a:pt x="530" y="874"/>
                  </a:cubicBezTo>
                  <a:cubicBezTo>
                    <a:pt x="751" y="874"/>
                    <a:pt x="972" y="714"/>
                    <a:pt x="972" y="438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82"/>
            <p:cNvSpPr/>
            <p:nvPr/>
          </p:nvSpPr>
          <p:spPr>
            <a:xfrm>
              <a:off x="1261689" y="3509823"/>
              <a:ext cx="13775" cy="75101"/>
            </a:xfrm>
            <a:custGeom>
              <a:avLst/>
              <a:gdLst/>
              <a:ahLst/>
              <a:cxnLst/>
              <a:rect l="l" t="t" r="r" b="b"/>
              <a:pathLst>
                <a:path w="872" h="4754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318"/>
                  </a:lnTo>
                  <a:cubicBezTo>
                    <a:pt x="1" y="4558"/>
                    <a:pt x="196" y="4753"/>
                    <a:pt x="436" y="4753"/>
                  </a:cubicBezTo>
                  <a:cubicBezTo>
                    <a:pt x="676" y="4753"/>
                    <a:pt x="871" y="4558"/>
                    <a:pt x="871" y="4318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82"/>
            <p:cNvSpPr/>
            <p:nvPr/>
          </p:nvSpPr>
          <p:spPr>
            <a:xfrm>
              <a:off x="1298827" y="3455475"/>
              <a:ext cx="13760" cy="83300"/>
            </a:xfrm>
            <a:custGeom>
              <a:avLst/>
              <a:gdLst/>
              <a:ahLst/>
              <a:cxnLst/>
              <a:rect l="l" t="t" r="r" b="b"/>
              <a:pathLst>
                <a:path w="871" h="5273" extrusionOk="0">
                  <a:moveTo>
                    <a:pt x="435" y="0"/>
                  </a:moveTo>
                  <a:cubicBezTo>
                    <a:pt x="195" y="0"/>
                    <a:pt x="0" y="192"/>
                    <a:pt x="0" y="435"/>
                  </a:cubicBezTo>
                  <a:lnTo>
                    <a:pt x="0" y="4837"/>
                  </a:lnTo>
                  <a:cubicBezTo>
                    <a:pt x="0" y="5077"/>
                    <a:pt x="195" y="5272"/>
                    <a:pt x="435" y="5272"/>
                  </a:cubicBezTo>
                  <a:cubicBezTo>
                    <a:pt x="676" y="5272"/>
                    <a:pt x="871" y="5077"/>
                    <a:pt x="871" y="4837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82"/>
            <p:cNvSpPr/>
            <p:nvPr/>
          </p:nvSpPr>
          <p:spPr>
            <a:xfrm>
              <a:off x="1260157" y="3600001"/>
              <a:ext cx="15308" cy="13839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1"/>
                  </a:moveTo>
                  <a:cubicBezTo>
                    <a:pt x="259" y="1"/>
                    <a:pt x="1" y="286"/>
                    <a:pt x="133" y="605"/>
                  </a:cubicBezTo>
                  <a:cubicBezTo>
                    <a:pt x="209" y="791"/>
                    <a:pt x="369" y="876"/>
                    <a:pt x="529" y="876"/>
                  </a:cubicBezTo>
                  <a:cubicBezTo>
                    <a:pt x="749" y="876"/>
                    <a:pt x="968" y="716"/>
                    <a:pt x="968" y="442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1A71815-5EAB-6D77-BAAB-95147D2D5392}"/>
              </a:ext>
            </a:extLst>
          </p:cNvPr>
          <p:cNvSpPr txBox="1"/>
          <p:nvPr/>
        </p:nvSpPr>
        <p:spPr>
          <a:xfrm>
            <a:off x="5649839" y="4790043"/>
            <a:ext cx="42671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00" dirty="0">
                <a:solidFill>
                  <a:schemeClr val="bg1"/>
                </a:solidFill>
              </a:rPr>
              <a:t>(</a:t>
            </a:r>
            <a:r>
              <a:rPr lang="en-US" sz="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Laudon, Kenneth, C. and Jane P. Laudon</a:t>
            </a:r>
            <a:r>
              <a:rPr lang="en-US" altLang="zh-TW" sz="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,</a:t>
            </a:r>
            <a:r>
              <a:rPr lang="zh-TW" altLang="en-US" sz="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zh-TW" sz="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2021,</a:t>
            </a:r>
            <a:r>
              <a:rPr lang="zh-TW" altLang="en-US" sz="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altLang="zh-TW" sz="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</a:t>
            </a:r>
            <a:r>
              <a:rPr lang="en-US" altLang="zh-TW" sz="900" dirty="0">
                <a:solidFill>
                  <a:schemeClr val="bg1"/>
                </a:solidFill>
              </a:rPr>
              <a:t>ara.</a:t>
            </a:r>
            <a:r>
              <a:rPr lang="zh-TW" altLang="en-US" sz="900" dirty="0">
                <a:solidFill>
                  <a:schemeClr val="bg1"/>
                </a:solidFill>
              </a:rPr>
              <a:t> </a:t>
            </a:r>
            <a:r>
              <a:rPr lang="en-US" altLang="zh-TW" sz="900" dirty="0">
                <a:solidFill>
                  <a:schemeClr val="bg1"/>
                </a:solidFill>
              </a:rPr>
              <a:t>3,7,9,11)</a:t>
            </a:r>
            <a:endParaRPr lang="en-TW" sz="9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9" name="Google Shape;1299;p97"/>
          <p:cNvPicPr preferRelativeResize="0"/>
          <p:nvPr/>
        </p:nvPicPr>
        <p:blipFill rotWithShape="1">
          <a:blip r:embed="rId3">
            <a:alphaModFix/>
          </a:blip>
          <a:srcRect l="15721" t="-274" r="17295" b="-1300"/>
          <a:stretch/>
        </p:blipFill>
        <p:spPr>
          <a:xfrm>
            <a:off x="3019425" y="-14250"/>
            <a:ext cx="6124500" cy="522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0" name="Google Shape;1300;p97"/>
          <p:cNvSpPr/>
          <p:nvPr/>
        </p:nvSpPr>
        <p:spPr>
          <a:xfrm>
            <a:off x="4719122" y="206100"/>
            <a:ext cx="3695700" cy="478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01" name="Google Shape;1301;p97"/>
          <p:cNvSpPr txBox="1">
            <a:spLocks noGrp="1"/>
          </p:cNvSpPr>
          <p:nvPr>
            <p:ph type="title"/>
          </p:nvPr>
        </p:nvSpPr>
        <p:spPr>
          <a:xfrm>
            <a:off x="317625" y="1907760"/>
            <a:ext cx="2416275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Is Uber a Viable Business?</a:t>
            </a:r>
            <a:endParaRPr dirty="0"/>
          </a:p>
        </p:txBody>
      </p:sp>
      <p:sp>
        <p:nvSpPr>
          <p:cNvPr id="1302" name="Google Shape;1302;p97"/>
          <p:cNvSpPr txBox="1">
            <a:spLocks noGrp="1"/>
          </p:cNvSpPr>
          <p:nvPr>
            <p:ph type="subTitle" idx="1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Revenue Growth</a:t>
            </a:r>
            <a:endParaRPr dirty="0"/>
          </a:p>
        </p:txBody>
      </p:sp>
      <p:sp>
        <p:nvSpPr>
          <p:cNvPr id="1303" name="Google Shape;1303;p97"/>
          <p:cNvSpPr txBox="1">
            <a:spLocks noGrp="1"/>
          </p:cNvSpPr>
          <p:nvPr>
            <p:ph type="subTitle" idx="2"/>
          </p:nvPr>
        </p:nvSpPr>
        <p:spPr>
          <a:xfrm>
            <a:off x="4800600" y="845753"/>
            <a:ext cx="3405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Expanding globally, new services.</a:t>
            </a:r>
            <a:endParaRPr dirty="0"/>
          </a:p>
        </p:txBody>
      </p:sp>
      <p:sp>
        <p:nvSpPr>
          <p:cNvPr id="1304" name="Google Shape;1304;p97"/>
          <p:cNvSpPr txBox="1">
            <a:spLocks noGrp="1"/>
          </p:cNvSpPr>
          <p:nvPr>
            <p:ph type="subTitle" idx="6"/>
          </p:nvPr>
        </p:nvSpPr>
        <p:spPr>
          <a:xfrm>
            <a:off x="4800600" y="3108392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Losses in developing markets.</a:t>
            </a:r>
            <a:endParaRPr dirty="0"/>
          </a:p>
        </p:txBody>
      </p:sp>
      <p:sp>
        <p:nvSpPr>
          <p:cNvPr id="1305" name="Google Shape;1305;p97"/>
          <p:cNvSpPr txBox="1">
            <a:spLocks noGrp="1"/>
          </p:cNvSpPr>
          <p:nvPr>
            <p:ph type="subTitle" idx="3"/>
          </p:nvPr>
        </p:nvSpPr>
        <p:spPr>
          <a:xfrm>
            <a:off x="4800600" y="2954917"/>
            <a:ext cx="2475854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Global Expansion</a:t>
            </a:r>
            <a:endParaRPr dirty="0"/>
          </a:p>
        </p:txBody>
      </p:sp>
      <p:sp>
        <p:nvSpPr>
          <p:cNvPr id="1306" name="Google Shape;1306;p97"/>
          <p:cNvSpPr txBox="1">
            <a:spLocks noGrp="1"/>
          </p:cNvSpPr>
          <p:nvPr>
            <p:ph type="subTitle" idx="4"/>
          </p:nvPr>
        </p:nvSpPr>
        <p:spPr>
          <a:xfrm>
            <a:off x="4800600" y="1601966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Price wars, high costs</a:t>
            </a:r>
            <a:r>
              <a:rPr lang="en-US" altLang="zh-TW" dirty="0"/>
              <a:t>.</a:t>
            </a:r>
            <a:endParaRPr dirty="0"/>
          </a:p>
        </p:txBody>
      </p:sp>
      <p:sp>
        <p:nvSpPr>
          <p:cNvPr id="1307" name="Google Shape;1307;p97"/>
          <p:cNvSpPr txBox="1">
            <a:spLocks noGrp="1"/>
          </p:cNvSpPr>
          <p:nvPr>
            <p:ph type="subTitle" idx="5"/>
          </p:nvPr>
        </p:nvSpPr>
        <p:spPr>
          <a:xfrm>
            <a:off x="4800600" y="1476922"/>
            <a:ext cx="2258878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Profitability Issues</a:t>
            </a:r>
            <a:endParaRPr dirty="0"/>
          </a:p>
        </p:txBody>
      </p:sp>
      <p:cxnSp>
        <p:nvCxnSpPr>
          <p:cNvPr id="1308" name="Google Shape;1308;p97"/>
          <p:cNvCxnSpPr/>
          <p:nvPr/>
        </p:nvCxnSpPr>
        <p:spPr>
          <a:xfrm>
            <a:off x="9044700" y="114800"/>
            <a:ext cx="0" cy="4914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9" name="Google Shape;1309;p97"/>
          <p:cNvSpPr txBox="1">
            <a:spLocks noGrp="1"/>
          </p:cNvSpPr>
          <p:nvPr>
            <p:ph type="subTitle" idx="7"/>
          </p:nvPr>
        </p:nvSpPr>
        <p:spPr>
          <a:xfrm>
            <a:off x="4800600" y="2355179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Lyft, local ride-hailing firms.</a:t>
            </a:r>
            <a:endParaRPr dirty="0"/>
          </a:p>
        </p:txBody>
      </p:sp>
      <p:cxnSp>
        <p:nvCxnSpPr>
          <p:cNvPr id="1310" name="Google Shape;1310;p97"/>
          <p:cNvCxnSpPr/>
          <p:nvPr/>
        </p:nvCxnSpPr>
        <p:spPr>
          <a:xfrm>
            <a:off x="3031987" y="107025"/>
            <a:ext cx="60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97"/>
          <p:cNvCxnSpPr/>
          <p:nvPr/>
        </p:nvCxnSpPr>
        <p:spPr>
          <a:xfrm>
            <a:off x="3019425" y="5037000"/>
            <a:ext cx="6035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2" name="Google Shape;1312;p97"/>
          <p:cNvSpPr txBox="1">
            <a:spLocks noGrp="1"/>
          </p:cNvSpPr>
          <p:nvPr>
            <p:ph type="subTitle" idx="8"/>
          </p:nvPr>
        </p:nvSpPr>
        <p:spPr>
          <a:xfrm>
            <a:off x="4800600" y="2215920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Competition</a:t>
            </a:r>
            <a:endParaRPr dirty="0"/>
          </a:p>
        </p:txBody>
      </p:sp>
      <p:sp>
        <p:nvSpPr>
          <p:cNvPr id="2" name="Google Shape;1306;p97">
            <a:extLst>
              <a:ext uri="{FF2B5EF4-FFF2-40B4-BE49-F238E27FC236}">
                <a16:creationId xmlns:a16="http://schemas.microsoft.com/office/drawing/2014/main" id="{49D76235-2FF1-2BDB-6B3C-72200CA7A7DD}"/>
              </a:ext>
            </a:extLst>
          </p:cNvPr>
          <p:cNvSpPr txBox="1">
            <a:spLocks/>
          </p:cNvSpPr>
          <p:nvPr/>
        </p:nvSpPr>
        <p:spPr>
          <a:xfrm>
            <a:off x="4800600" y="4069147"/>
            <a:ext cx="3401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indent="0"/>
            <a:r>
              <a:rPr lang="en-US" dirty="0"/>
              <a:t>Self-driving cars, diversification into freight, food delivery.</a:t>
            </a:r>
          </a:p>
        </p:txBody>
      </p:sp>
      <p:sp>
        <p:nvSpPr>
          <p:cNvPr id="3" name="Google Shape;1307;p97">
            <a:extLst>
              <a:ext uri="{FF2B5EF4-FFF2-40B4-BE49-F238E27FC236}">
                <a16:creationId xmlns:a16="http://schemas.microsoft.com/office/drawing/2014/main" id="{F1BC231F-9DC0-A5E9-E01A-B9E653B99E9A}"/>
              </a:ext>
            </a:extLst>
          </p:cNvPr>
          <p:cNvSpPr txBox="1">
            <a:spLocks/>
          </p:cNvSpPr>
          <p:nvPr/>
        </p:nvSpPr>
        <p:spPr>
          <a:xfrm>
            <a:off x="4800600" y="3691214"/>
            <a:ext cx="2258878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0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Future Plans</a:t>
            </a:r>
          </a:p>
        </p:txBody>
      </p:sp>
    </p:spTree>
    <p:extLst>
      <p:ext uri="{BB962C8B-B14F-4D97-AF65-F5344CB8AC3E}">
        <p14:creationId xmlns:p14="http://schemas.microsoft.com/office/powerpoint/2010/main" val="1458453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0"/>
          <p:cNvSpPr txBox="1">
            <a:spLocks noGrp="1"/>
          </p:cNvSpPr>
          <p:nvPr>
            <p:ph type="subTitle" idx="1"/>
          </p:nvPr>
        </p:nvSpPr>
        <p:spPr>
          <a:xfrm>
            <a:off x="4863949" y="2541608"/>
            <a:ext cx="3939087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Uber disrupted transport but faces profitability, competition, and ethical issues.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Strong tech</a:t>
            </a:r>
            <a:r>
              <a:rPr lang="en-US" altLang="zh-TW" dirty="0"/>
              <a:t>nology</a:t>
            </a:r>
            <a:r>
              <a:rPr lang="en-US" dirty="0"/>
              <a:t>, but needs to address regulatory and ethical challenges to scale.</a:t>
            </a:r>
            <a:endParaRPr dirty="0"/>
          </a:p>
        </p:txBody>
      </p:sp>
      <p:sp>
        <p:nvSpPr>
          <p:cNvPr id="530" name="Google Shape;530;p70"/>
          <p:cNvSpPr txBox="1">
            <a:spLocks noGrp="1"/>
          </p:cNvSpPr>
          <p:nvPr>
            <p:ph type="title"/>
          </p:nvPr>
        </p:nvSpPr>
        <p:spPr>
          <a:xfrm>
            <a:off x="4863949" y="852293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Conclusion</a:t>
            </a:r>
            <a:endParaRPr dirty="0"/>
          </a:p>
        </p:txBody>
      </p:sp>
      <p:pic>
        <p:nvPicPr>
          <p:cNvPr id="531" name="Google Shape;531;p70"/>
          <p:cNvPicPr preferRelativeResize="0"/>
          <p:nvPr/>
        </p:nvPicPr>
        <p:blipFill rotWithShape="1">
          <a:blip r:embed="rId3">
            <a:alphaModFix/>
          </a:blip>
          <a:srcRect l="25751" r="25751"/>
          <a:stretch/>
        </p:blipFill>
        <p:spPr>
          <a:xfrm>
            <a:off x="-54000" y="-85075"/>
            <a:ext cx="4626000" cy="536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2" name="Google Shape;532;p70"/>
          <p:cNvCxnSpPr/>
          <p:nvPr/>
        </p:nvCxnSpPr>
        <p:spPr>
          <a:xfrm rot="10800000">
            <a:off x="102075" y="108900"/>
            <a:ext cx="0" cy="4919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3" name="Google Shape;533;p70"/>
          <p:cNvCxnSpPr/>
          <p:nvPr/>
        </p:nvCxnSpPr>
        <p:spPr>
          <a:xfrm rot="10800000">
            <a:off x="90450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4" name="Google Shape;534;p70"/>
          <p:cNvCxnSpPr/>
          <p:nvPr/>
        </p:nvCxnSpPr>
        <p:spPr>
          <a:xfrm rot="10800000">
            <a:off x="90450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" name="Google Shape;881;p84"/>
          <p:cNvPicPr preferRelativeResize="0"/>
          <p:nvPr/>
        </p:nvPicPr>
        <p:blipFill rotWithShape="1">
          <a:blip r:embed="rId3">
            <a:alphaModFix/>
          </a:blip>
          <a:srcRect l="2741" r="2741"/>
          <a:stretch/>
        </p:blipFill>
        <p:spPr>
          <a:xfrm>
            <a:off x="-58899" y="2576650"/>
            <a:ext cx="3636804" cy="2571751"/>
          </a:xfrm>
          <a:prstGeom prst="rect">
            <a:avLst/>
          </a:prstGeom>
          <a:noFill/>
          <a:ln>
            <a:noFill/>
          </a:ln>
        </p:spPr>
      </p:pic>
      <p:sp>
        <p:nvSpPr>
          <p:cNvPr id="882" name="Google Shape;882;p84"/>
          <p:cNvSpPr txBox="1">
            <a:spLocks noGrp="1"/>
          </p:cNvSpPr>
          <p:nvPr>
            <p:ph type="title"/>
          </p:nvPr>
        </p:nvSpPr>
        <p:spPr>
          <a:xfrm>
            <a:off x="713225" y="316725"/>
            <a:ext cx="2457300" cy="16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Key</a:t>
            </a:r>
            <a:r>
              <a:rPr lang="zh-TW" altLang="en-US" dirty="0"/>
              <a:t> </a:t>
            </a:r>
            <a:r>
              <a:rPr lang="en-US" altLang="zh-TW" dirty="0"/>
              <a:t>takeaway</a:t>
            </a:r>
            <a:endParaRPr dirty="0"/>
          </a:p>
        </p:txBody>
      </p:sp>
      <p:sp>
        <p:nvSpPr>
          <p:cNvPr id="883" name="Google Shape;883;p84"/>
          <p:cNvSpPr txBox="1">
            <a:spLocks noGrp="1"/>
          </p:cNvSpPr>
          <p:nvPr>
            <p:ph type="subTitle" idx="1"/>
          </p:nvPr>
        </p:nvSpPr>
        <p:spPr>
          <a:xfrm>
            <a:off x="4371899" y="2231747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Technology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data</a:t>
            </a:r>
            <a:endParaRPr dirty="0"/>
          </a:p>
        </p:txBody>
      </p:sp>
      <p:sp>
        <p:nvSpPr>
          <p:cNvPr id="884" name="Google Shape;884;p84"/>
          <p:cNvSpPr txBox="1">
            <a:spLocks noGrp="1"/>
          </p:cNvSpPr>
          <p:nvPr>
            <p:ph type="subTitle" idx="2"/>
          </p:nvPr>
        </p:nvSpPr>
        <p:spPr>
          <a:xfrm>
            <a:off x="4196828" y="2669925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G</a:t>
            </a:r>
            <a:r>
              <a:rPr lang="en-US" dirty="0"/>
              <a:t>ives it an edge over traditional transportation models.</a:t>
            </a:r>
            <a:endParaRPr dirty="0"/>
          </a:p>
        </p:txBody>
      </p:sp>
      <p:sp>
        <p:nvSpPr>
          <p:cNvPr id="885" name="Google Shape;885;p84"/>
          <p:cNvSpPr txBox="1">
            <a:spLocks noGrp="1"/>
          </p:cNvSpPr>
          <p:nvPr>
            <p:ph type="subTitle" idx="3"/>
          </p:nvPr>
        </p:nvSpPr>
        <p:spPr>
          <a:xfrm>
            <a:off x="6878236" y="983309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EXPANSION</a:t>
            </a:r>
            <a:endParaRPr dirty="0"/>
          </a:p>
        </p:txBody>
      </p:sp>
      <p:sp>
        <p:nvSpPr>
          <p:cNvPr id="886" name="Google Shape;886;p84"/>
          <p:cNvSpPr txBox="1">
            <a:spLocks noGrp="1"/>
          </p:cNvSpPr>
          <p:nvPr>
            <p:ph type="subTitle" idx="4"/>
          </p:nvPr>
        </p:nvSpPr>
        <p:spPr>
          <a:xfrm>
            <a:off x="6878238" y="3783300"/>
            <a:ext cx="2072032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overcoming ethical issues, regulatory barriers, and achieving financial sustainability.</a:t>
            </a:r>
            <a:endParaRPr dirty="0"/>
          </a:p>
        </p:txBody>
      </p:sp>
      <p:sp>
        <p:nvSpPr>
          <p:cNvPr id="887" name="Google Shape;887;p84"/>
          <p:cNvSpPr txBox="1">
            <a:spLocks noGrp="1"/>
          </p:cNvSpPr>
          <p:nvPr>
            <p:ph type="subTitle" idx="5"/>
          </p:nvPr>
        </p:nvSpPr>
        <p:spPr>
          <a:xfrm>
            <a:off x="6878236" y="3480209"/>
            <a:ext cx="2072034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altLang="zh-TW" dirty="0"/>
              <a:t>The future success </a:t>
            </a:r>
            <a:endParaRPr dirty="0"/>
          </a:p>
        </p:txBody>
      </p:sp>
      <p:sp>
        <p:nvSpPr>
          <p:cNvPr id="888" name="Google Shape;888;p84"/>
          <p:cNvSpPr txBox="1">
            <a:spLocks noGrp="1"/>
          </p:cNvSpPr>
          <p:nvPr>
            <p:ph type="subTitle" idx="6"/>
          </p:nvPr>
        </p:nvSpPr>
        <p:spPr>
          <a:xfrm>
            <a:off x="6878237" y="1285950"/>
            <a:ext cx="2072034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Uber's expansion into Uber Eats and Freight shows its potential across industries.</a:t>
            </a:r>
            <a:endParaRPr dirty="0"/>
          </a:p>
        </p:txBody>
      </p:sp>
      <p:sp>
        <p:nvSpPr>
          <p:cNvPr id="889" name="Google Shape;889;p84"/>
          <p:cNvSpPr/>
          <p:nvPr/>
        </p:nvSpPr>
        <p:spPr>
          <a:xfrm>
            <a:off x="5810157" y="4900"/>
            <a:ext cx="10149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90" name="Google Shape;890;p84"/>
          <p:cNvCxnSpPr/>
          <p:nvPr/>
        </p:nvCxnSpPr>
        <p:spPr>
          <a:xfrm>
            <a:off x="103075" y="2576650"/>
            <a:ext cx="0" cy="2463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1" name="Google Shape;891;p84"/>
          <p:cNvCxnSpPr/>
          <p:nvPr/>
        </p:nvCxnSpPr>
        <p:spPr>
          <a:xfrm rot="10800000">
            <a:off x="103075" y="5040425"/>
            <a:ext cx="3479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2" name="Google Shape;892;p84"/>
          <p:cNvSpPr/>
          <p:nvPr/>
        </p:nvSpPr>
        <p:spPr>
          <a:xfrm>
            <a:off x="6020750" y="983300"/>
            <a:ext cx="593700" cy="593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84"/>
          <p:cNvSpPr/>
          <p:nvPr/>
        </p:nvSpPr>
        <p:spPr>
          <a:xfrm>
            <a:off x="6020750" y="2231750"/>
            <a:ext cx="593700" cy="593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84"/>
          <p:cNvSpPr/>
          <p:nvPr/>
        </p:nvSpPr>
        <p:spPr>
          <a:xfrm>
            <a:off x="6020750" y="3480200"/>
            <a:ext cx="593700" cy="593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95" name="Google Shape;895;p84"/>
          <p:cNvCxnSpPr/>
          <p:nvPr/>
        </p:nvCxnSpPr>
        <p:spPr>
          <a:xfrm>
            <a:off x="5806016" y="5035516"/>
            <a:ext cx="1011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6" name="Google Shape;896;p84"/>
          <p:cNvCxnSpPr/>
          <p:nvPr/>
        </p:nvCxnSpPr>
        <p:spPr>
          <a:xfrm>
            <a:off x="5806016" y="107966"/>
            <a:ext cx="1011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7" name="Google Shape;897;p84"/>
          <p:cNvGrpSpPr/>
          <p:nvPr/>
        </p:nvGrpSpPr>
        <p:grpSpPr>
          <a:xfrm>
            <a:off x="6147179" y="1087436"/>
            <a:ext cx="335801" cy="385264"/>
            <a:chOff x="2420124" y="3927083"/>
            <a:chExt cx="415544" cy="476753"/>
          </a:xfrm>
        </p:grpSpPr>
        <p:sp>
          <p:nvSpPr>
            <p:cNvPr id="898" name="Google Shape;898;p84"/>
            <p:cNvSpPr/>
            <p:nvPr/>
          </p:nvSpPr>
          <p:spPr>
            <a:xfrm>
              <a:off x="2467118" y="4082436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09" y="789"/>
                    <a:pt x="370" y="873"/>
                    <a:pt x="530" y="873"/>
                  </a:cubicBezTo>
                  <a:cubicBezTo>
                    <a:pt x="751" y="873"/>
                    <a:pt x="972" y="714"/>
                    <a:pt x="972" y="438"/>
                  </a:cubicBezTo>
                  <a:cubicBezTo>
                    <a:pt x="972" y="323"/>
                    <a:pt x="923" y="211"/>
                    <a:pt x="843" y="131"/>
                  </a:cubicBezTo>
                  <a:cubicBezTo>
                    <a:pt x="752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84"/>
            <p:cNvSpPr/>
            <p:nvPr/>
          </p:nvSpPr>
          <p:spPr>
            <a:xfrm>
              <a:off x="2717231" y="4334867"/>
              <a:ext cx="20770" cy="18697"/>
            </a:xfrm>
            <a:custGeom>
              <a:avLst/>
              <a:gdLst/>
              <a:ahLst/>
              <a:cxnLst/>
              <a:rect l="l" t="t" r="r" b="b"/>
              <a:pathLst>
                <a:path w="971" h="874" extrusionOk="0">
                  <a:moveTo>
                    <a:pt x="539" y="1"/>
                  </a:moveTo>
                  <a:cubicBezTo>
                    <a:pt x="259" y="1"/>
                    <a:pt x="0" y="285"/>
                    <a:pt x="132" y="605"/>
                  </a:cubicBezTo>
                  <a:cubicBezTo>
                    <a:pt x="209" y="790"/>
                    <a:pt x="369" y="874"/>
                    <a:pt x="529" y="874"/>
                  </a:cubicBezTo>
                  <a:cubicBezTo>
                    <a:pt x="750" y="874"/>
                    <a:pt x="970" y="714"/>
                    <a:pt x="968" y="438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84"/>
            <p:cNvSpPr/>
            <p:nvPr/>
          </p:nvSpPr>
          <p:spPr>
            <a:xfrm>
              <a:off x="2557769" y="4063888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0" y="0"/>
                  </a:moveTo>
                  <a:cubicBezTo>
                    <a:pt x="259" y="0"/>
                    <a:pt x="0" y="286"/>
                    <a:pt x="132" y="608"/>
                  </a:cubicBezTo>
                  <a:cubicBezTo>
                    <a:pt x="210" y="792"/>
                    <a:pt x="369" y="876"/>
                    <a:pt x="529" y="876"/>
                  </a:cubicBezTo>
                  <a:cubicBezTo>
                    <a:pt x="751" y="876"/>
                    <a:pt x="972" y="715"/>
                    <a:pt x="972" y="438"/>
                  </a:cubicBezTo>
                  <a:cubicBezTo>
                    <a:pt x="972" y="323"/>
                    <a:pt x="923" y="211"/>
                    <a:pt x="843" y="131"/>
                  </a:cubicBezTo>
                  <a:cubicBezTo>
                    <a:pt x="751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84"/>
            <p:cNvSpPr/>
            <p:nvPr/>
          </p:nvSpPr>
          <p:spPr>
            <a:xfrm>
              <a:off x="2420124" y="3927083"/>
              <a:ext cx="415544" cy="476753"/>
            </a:xfrm>
            <a:custGeom>
              <a:avLst/>
              <a:gdLst/>
              <a:ahLst/>
              <a:cxnLst/>
              <a:rect l="l" t="t" r="r" b="b"/>
              <a:pathLst>
                <a:path w="19427" h="22286" extrusionOk="0">
                  <a:moveTo>
                    <a:pt x="6853" y="1265"/>
                  </a:moveTo>
                  <a:lnTo>
                    <a:pt x="7090" y="1432"/>
                  </a:lnTo>
                  <a:cubicBezTo>
                    <a:pt x="7497" y="1714"/>
                    <a:pt x="7765" y="2156"/>
                    <a:pt x="7831" y="2651"/>
                  </a:cubicBezTo>
                  <a:lnTo>
                    <a:pt x="7065" y="2891"/>
                  </a:lnTo>
                  <a:cubicBezTo>
                    <a:pt x="6992" y="2915"/>
                    <a:pt x="6923" y="2940"/>
                    <a:pt x="6853" y="2964"/>
                  </a:cubicBezTo>
                  <a:lnTo>
                    <a:pt x="6853" y="1265"/>
                  </a:lnTo>
                  <a:close/>
                  <a:moveTo>
                    <a:pt x="12647" y="2017"/>
                  </a:moveTo>
                  <a:cubicBezTo>
                    <a:pt x="16345" y="4576"/>
                    <a:pt x="18556" y="8789"/>
                    <a:pt x="18553" y="13288"/>
                  </a:cubicBezTo>
                  <a:lnTo>
                    <a:pt x="18553" y="16189"/>
                  </a:lnTo>
                  <a:lnTo>
                    <a:pt x="17073" y="17707"/>
                  </a:lnTo>
                  <a:lnTo>
                    <a:pt x="17073" y="14033"/>
                  </a:lnTo>
                  <a:cubicBezTo>
                    <a:pt x="17073" y="9569"/>
                    <a:pt x="14917" y="5384"/>
                    <a:pt x="11289" y="2786"/>
                  </a:cubicBezTo>
                  <a:cubicBezTo>
                    <a:pt x="11279" y="2525"/>
                    <a:pt x="11230" y="2268"/>
                    <a:pt x="11146" y="2017"/>
                  </a:cubicBezTo>
                  <a:close/>
                  <a:moveTo>
                    <a:pt x="8798" y="0"/>
                  </a:moveTo>
                  <a:cubicBezTo>
                    <a:pt x="8568" y="0"/>
                    <a:pt x="8364" y="188"/>
                    <a:pt x="8364" y="436"/>
                  </a:cubicBezTo>
                  <a:lnTo>
                    <a:pt x="8364" y="1564"/>
                  </a:lnTo>
                  <a:cubicBezTo>
                    <a:pt x="8173" y="1226"/>
                    <a:pt x="7904" y="937"/>
                    <a:pt x="7588" y="718"/>
                  </a:cubicBezTo>
                  <a:lnTo>
                    <a:pt x="6665" y="81"/>
                  </a:lnTo>
                  <a:cubicBezTo>
                    <a:pt x="6587" y="26"/>
                    <a:pt x="6502" y="2"/>
                    <a:pt x="6418" y="2"/>
                  </a:cubicBezTo>
                  <a:cubicBezTo>
                    <a:pt x="6192" y="2"/>
                    <a:pt x="5982" y="183"/>
                    <a:pt x="5982" y="440"/>
                  </a:cubicBezTo>
                  <a:lnTo>
                    <a:pt x="5982" y="3344"/>
                  </a:lnTo>
                  <a:cubicBezTo>
                    <a:pt x="4865" y="3929"/>
                    <a:pt x="3931" y="4813"/>
                    <a:pt x="3291" y="5899"/>
                  </a:cubicBezTo>
                  <a:cubicBezTo>
                    <a:pt x="3169" y="6105"/>
                    <a:pt x="3235" y="6373"/>
                    <a:pt x="3444" y="6495"/>
                  </a:cubicBezTo>
                  <a:cubicBezTo>
                    <a:pt x="3513" y="6536"/>
                    <a:pt x="3588" y="6555"/>
                    <a:pt x="3663" y="6555"/>
                  </a:cubicBezTo>
                  <a:cubicBezTo>
                    <a:pt x="3812" y="6555"/>
                    <a:pt x="3958" y="6478"/>
                    <a:pt x="4039" y="6342"/>
                  </a:cubicBezTo>
                  <a:cubicBezTo>
                    <a:pt x="4774" y="5092"/>
                    <a:pt x="5948" y="4158"/>
                    <a:pt x="7330" y="3723"/>
                  </a:cubicBezTo>
                  <a:lnTo>
                    <a:pt x="8932" y="3211"/>
                  </a:lnTo>
                  <a:cubicBezTo>
                    <a:pt x="9113" y="3156"/>
                    <a:pt x="9238" y="2988"/>
                    <a:pt x="9238" y="2797"/>
                  </a:cubicBezTo>
                  <a:lnTo>
                    <a:pt x="9238" y="1070"/>
                  </a:lnTo>
                  <a:cubicBezTo>
                    <a:pt x="9959" y="1404"/>
                    <a:pt x="10422" y="2125"/>
                    <a:pt x="10422" y="2919"/>
                  </a:cubicBezTo>
                  <a:lnTo>
                    <a:pt x="10422" y="3016"/>
                  </a:lnTo>
                  <a:cubicBezTo>
                    <a:pt x="10422" y="3159"/>
                    <a:pt x="10492" y="3291"/>
                    <a:pt x="10610" y="3371"/>
                  </a:cubicBezTo>
                  <a:cubicBezTo>
                    <a:pt x="14113" y="5791"/>
                    <a:pt x="16202" y="9778"/>
                    <a:pt x="16202" y="14033"/>
                  </a:cubicBezTo>
                  <a:lnTo>
                    <a:pt x="16202" y="21415"/>
                  </a:lnTo>
                  <a:lnTo>
                    <a:pt x="5105" y="21415"/>
                  </a:lnTo>
                  <a:lnTo>
                    <a:pt x="5105" y="19935"/>
                  </a:lnTo>
                  <a:lnTo>
                    <a:pt x="12748" y="19935"/>
                  </a:lnTo>
                  <a:cubicBezTo>
                    <a:pt x="12988" y="19935"/>
                    <a:pt x="13183" y="19740"/>
                    <a:pt x="13183" y="19500"/>
                  </a:cubicBezTo>
                  <a:cubicBezTo>
                    <a:pt x="13183" y="19260"/>
                    <a:pt x="12988" y="19065"/>
                    <a:pt x="12748" y="19065"/>
                  </a:cubicBezTo>
                  <a:lnTo>
                    <a:pt x="5101" y="19065"/>
                  </a:lnTo>
                  <a:lnTo>
                    <a:pt x="5101" y="17470"/>
                  </a:lnTo>
                  <a:lnTo>
                    <a:pt x="6672" y="16425"/>
                  </a:lnTo>
                  <a:cubicBezTo>
                    <a:pt x="8458" y="15242"/>
                    <a:pt x="9531" y="13239"/>
                    <a:pt x="9527" y="11098"/>
                  </a:cubicBezTo>
                  <a:lnTo>
                    <a:pt x="9527" y="9622"/>
                  </a:lnTo>
                  <a:cubicBezTo>
                    <a:pt x="9527" y="9381"/>
                    <a:pt x="9332" y="9186"/>
                    <a:pt x="9092" y="9186"/>
                  </a:cubicBezTo>
                  <a:cubicBezTo>
                    <a:pt x="8852" y="9186"/>
                    <a:pt x="8657" y="9381"/>
                    <a:pt x="8657" y="9622"/>
                  </a:cubicBezTo>
                  <a:lnTo>
                    <a:pt x="8657" y="10729"/>
                  </a:lnTo>
                  <a:cubicBezTo>
                    <a:pt x="8226" y="11096"/>
                    <a:pt x="7691" y="11283"/>
                    <a:pt x="7152" y="11283"/>
                  </a:cubicBezTo>
                  <a:cubicBezTo>
                    <a:pt x="6720" y="11283"/>
                    <a:pt x="6285" y="11162"/>
                    <a:pt x="5902" y="10917"/>
                  </a:cubicBezTo>
                  <a:cubicBezTo>
                    <a:pt x="5690" y="10782"/>
                    <a:pt x="5448" y="10714"/>
                    <a:pt x="5207" y="10714"/>
                  </a:cubicBezTo>
                  <a:cubicBezTo>
                    <a:pt x="4927" y="10714"/>
                    <a:pt x="4649" y="10805"/>
                    <a:pt x="4419" y="10987"/>
                  </a:cubicBezTo>
                  <a:lnTo>
                    <a:pt x="2288" y="12651"/>
                  </a:lnTo>
                  <a:lnTo>
                    <a:pt x="1027" y="11446"/>
                  </a:lnTo>
                  <a:lnTo>
                    <a:pt x="1975" y="9841"/>
                  </a:lnTo>
                  <a:cubicBezTo>
                    <a:pt x="2096" y="9636"/>
                    <a:pt x="2030" y="9367"/>
                    <a:pt x="1821" y="9246"/>
                  </a:cubicBezTo>
                  <a:cubicBezTo>
                    <a:pt x="1753" y="9205"/>
                    <a:pt x="1677" y="9185"/>
                    <a:pt x="1602" y="9185"/>
                  </a:cubicBezTo>
                  <a:cubicBezTo>
                    <a:pt x="1453" y="9185"/>
                    <a:pt x="1307" y="9262"/>
                    <a:pt x="1226" y="9399"/>
                  </a:cubicBezTo>
                  <a:lnTo>
                    <a:pt x="105" y="11300"/>
                  </a:lnTo>
                  <a:cubicBezTo>
                    <a:pt x="0" y="11474"/>
                    <a:pt x="32" y="11697"/>
                    <a:pt x="178" y="11836"/>
                  </a:cubicBezTo>
                  <a:lnTo>
                    <a:pt x="1957" y="13539"/>
                  </a:lnTo>
                  <a:cubicBezTo>
                    <a:pt x="2041" y="13619"/>
                    <a:pt x="2149" y="13660"/>
                    <a:pt x="2258" y="13660"/>
                  </a:cubicBezTo>
                  <a:cubicBezTo>
                    <a:pt x="2352" y="13660"/>
                    <a:pt x="2446" y="13630"/>
                    <a:pt x="2525" y="13567"/>
                  </a:cubicBezTo>
                  <a:lnTo>
                    <a:pt x="4955" y="11673"/>
                  </a:lnTo>
                  <a:cubicBezTo>
                    <a:pt x="5029" y="11614"/>
                    <a:pt x="5119" y="11584"/>
                    <a:pt x="5210" y="11584"/>
                  </a:cubicBezTo>
                  <a:cubicBezTo>
                    <a:pt x="5286" y="11584"/>
                    <a:pt x="5362" y="11605"/>
                    <a:pt x="5429" y="11648"/>
                  </a:cubicBezTo>
                  <a:cubicBezTo>
                    <a:pt x="5951" y="11984"/>
                    <a:pt x="6549" y="12153"/>
                    <a:pt x="7150" y="12153"/>
                  </a:cubicBezTo>
                  <a:cubicBezTo>
                    <a:pt x="7651" y="12153"/>
                    <a:pt x="8154" y="12035"/>
                    <a:pt x="8615" y="11798"/>
                  </a:cubicBezTo>
                  <a:lnTo>
                    <a:pt x="8615" y="11798"/>
                  </a:lnTo>
                  <a:cubicBezTo>
                    <a:pt x="8413" y="13389"/>
                    <a:pt x="7528" y="14813"/>
                    <a:pt x="6191" y="15701"/>
                  </a:cubicBezTo>
                  <a:lnTo>
                    <a:pt x="4426" y="16875"/>
                  </a:lnTo>
                  <a:cubicBezTo>
                    <a:pt x="4304" y="16955"/>
                    <a:pt x="4231" y="17091"/>
                    <a:pt x="4231" y="17237"/>
                  </a:cubicBezTo>
                  <a:lnTo>
                    <a:pt x="4231" y="21850"/>
                  </a:lnTo>
                  <a:cubicBezTo>
                    <a:pt x="4231" y="22091"/>
                    <a:pt x="4426" y="22286"/>
                    <a:pt x="4666" y="22286"/>
                  </a:cubicBezTo>
                  <a:lnTo>
                    <a:pt x="16637" y="22286"/>
                  </a:lnTo>
                  <a:cubicBezTo>
                    <a:pt x="16878" y="22286"/>
                    <a:pt x="17073" y="22091"/>
                    <a:pt x="17073" y="21850"/>
                  </a:cubicBezTo>
                  <a:lnTo>
                    <a:pt x="17073" y="18953"/>
                  </a:lnTo>
                  <a:lnTo>
                    <a:pt x="19298" y="16673"/>
                  </a:lnTo>
                  <a:cubicBezTo>
                    <a:pt x="19378" y="16589"/>
                    <a:pt x="19423" y="16481"/>
                    <a:pt x="19423" y="16366"/>
                  </a:cubicBezTo>
                  <a:lnTo>
                    <a:pt x="19423" y="13288"/>
                  </a:lnTo>
                  <a:cubicBezTo>
                    <a:pt x="19427" y="8455"/>
                    <a:pt x="17027" y="3932"/>
                    <a:pt x="13023" y="1223"/>
                  </a:cubicBezTo>
                  <a:cubicBezTo>
                    <a:pt x="12953" y="1174"/>
                    <a:pt x="12866" y="1146"/>
                    <a:pt x="12779" y="1146"/>
                  </a:cubicBezTo>
                  <a:lnTo>
                    <a:pt x="10687" y="1146"/>
                  </a:lnTo>
                  <a:cubicBezTo>
                    <a:pt x="10356" y="715"/>
                    <a:pt x="9910" y="387"/>
                    <a:pt x="9402" y="196"/>
                  </a:cubicBezTo>
                  <a:lnTo>
                    <a:pt x="8953" y="29"/>
                  </a:lnTo>
                  <a:cubicBezTo>
                    <a:pt x="8901" y="9"/>
                    <a:pt x="8849" y="0"/>
                    <a:pt x="87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84"/>
          <p:cNvGrpSpPr/>
          <p:nvPr/>
        </p:nvGrpSpPr>
        <p:grpSpPr>
          <a:xfrm>
            <a:off x="6118438" y="2329313"/>
            <a:ext cx="398358" cy="398280"/>
            <a:chOff x="2391179" y="2051539"/>
            <a:chExt cx="476847" cy="476753"/>
          </a:xfrm>
        </p:grpSpPr>
        <p:sp>
          <p:nvSpPr>
            <p:cNvPr id="903" name="Google Shape;903;p84"/>
            <p:cNvSpPr/>
            <p:nvPr/>
          </p:nvSpPr>
          <p:spPr>
            <a:xfrm>
              <a:off x="2391179" y="2161774"/>
              <a:ext cx="476847" cy="366518"/>
            </a:xfrm>
            <a:custGeom>
              <a:avLst/>
              <a:gdLst/>
              <a:ahLst/>
              <a:cxnLst/>
              <a:rect l="l" t="t" r="r" b="b"/>
              <a:pathLst>
                <a:path w="22293" h="17133" extrusionOk="0">
                  <a:moveTo>
                    <a:pt x="11146" y="874"/>
                  </a:moveTo>
                  <a:cubicBezTo>
                    <a:pt x="12783" y="874"/>
                    <a:pt x="14106" y="2198"/>
                    <a:pt x="14106" y="3834"/>
                  </a:cubicBezTo>
                  <a:lnTo>
                    <a:pt x="14106" y="3953"/>
                  </a:lnTo>
                  <a:lnTo>
                    <a:pt x="13883" y="3953"/>
                  </a:lnTo>
                  <a:cubicBezTo>
                    <a:pt x="13462" y="3953"/>
                    <a:pt x="13065" y="3740"/>
                    <a:pt x="12831" y="3388"/>
                  </a:cubicBezTo>
                  <a:lnTo>
                    <a:pt x="12671" y="3148"/>
                  </a:lnTo>
                  <a:cubicBezTo>
                    <a:pt x="12800" y="3016"/>
                    <a:pt x="12925" y="2877"/>
                    <a:pt x="13044" y="2730"/>
                  </a:cubicBezTo>
                  <a:cubicBezTo>
                    <a:pt x="13197" y="2542"/>
                    <a:pt x="13166" y="2267"/>
                    <a:pt x="12981" y="2118"/>
                  </a:cubicBezTo>
                  <a:cubicBezTo>
                    <a:pt x="12900" y="2053"/>
                    <a:pt x="12803" y="2022"/>
                    <a:pt x="12707" y="2022"/>
                  </a:cubicBezTo>
                  <a:cubicBezTo>
                    <a:pt x="12579" y="2022"/>
                    <a:pt x="12454" y="2077"/>
                    <a:pt x="12368" y="2184"/>
                  </a:cubicBezTo>
                  <a:cubicBezTo>
                    <a:pt x="11466" y="3305"/>
                    <a:pt x="10105" y="3953"/>
                    <a:pt x="8667" y="3953"/>
                  </a:cubicBezTo>
                  <a:lnTo>
                    <a:pt x="8186" y="3953"/>
                  </a:lnTo>
                  <a:lnTo>
                    <a:pt x="8186" y="3834"/>
                  </a:lnTo>
                  <a:cubicBezTo>
                    <a:pt x="8186" y="2198"/>
                    <a:pt x="9513" y="874"/>
                    <a:pt x="11146" y="874"/>
                  </a:cubicBezTo>
                  <a:close/>
                  <a:moveTo>
                    <a:pt x="5467" y="2675"/>
                  </a:moveTo>
                  <a:cubicBezTo>
                    <a:pt x="6491" y="2675"/>
                    <a:pt x="7316" y="3503"/>
                    <a:pt x="7319" y="4524"/>
                  </a:cubicBezTo>
                  <a:lnTo>
                    <a:pt x="7319" y="4635"/>
                  </a:lnTo>
                  <a:cubicBezTo>
                    <a:pt x="6693" y="4628"/>
                    <a:pt x="6080" y="4444"/>
                    <a:pt x="5554" y="4099"/>
                  </a:cubicBezTo>
                  <a:cubicBezTo>
                    <a:pt x="5481" y="4052"/>
                    <a:pt x="5397" y="4028"/>
                    <a:pt x="5314" y="4028"/>
                  </a:cubicBezTo>
                  <a:cubicBezTo>
                    <a:pt x="5231" y="4028"/>
                    <a:pt x="5148" y="4052"/>
                    <a:pt x="5077" y="4099"/>
                  </a:cubicBezTo>
                  <a:cubicBezTo>
                    <a:pt x="4551" y="4444"/>
                    <a:pt x="3938" y="4628"/>
                    <a:pt x="3312" y="4635"/>
                  </a:cubicBezTo>
                  <a:lnTo>
                    <a:pt x="3312" y="4524"/>
                  </a:lnTo>
                  <a:cubicBezTo>
                    <a:pt x="3315" y="3503"/>
                    <a:pt x="4140" y="2675"/>
                    <a:pt x="5164" y="2675"/>
                  </a:cubicBezTo>
                  <a:close/>
                  <a:moveTo>
                    <a:pt x="17128" y="2675"/>
                  </a:moveTo>
                  <a:cubicBezTo>
                    <a:pt x="18148" y="2675"/>
                    <a:pt x="18977" y="3503"/>
                    <a:pt x="18981" y="4524"/>
                  </a:cubicBezTo>
                  <a:lnTo>
                    <a:pt x="18981" y="4635"/>
                  </a:lnTo>
                  <a:cubicBezTo>
                    <a:pt x="18354" y="4628"/>
                    <a:pt x="17741" y="4444"/>
                    <a:pt x="17219" y="4099"/>
                  </a:cubicBezTo>
                  <a:cubicBezTo>
                    <a:pt x="17146" y="4052"/>
                    <a:pt x="17062" y="4028"/>
                    <a:pt x="16979" y="4028"/>
                  </a:cubicBezTo>
                  <a:cubicBezTo>
                    <a:pt x="16896" y="4028"/>
                    <a:pt x="16813" y="4052"/>
                    <a:pt x="16742" y="4099"/>
                  </a:cubicBezTo>
                  <a:cubicBezTo>
                    <a:pt x="16216" y="4444"/>
                    <a:pt x="15603" y="4628"/>
                    <a:pt x="14976" y="4635"/>
                  </a:cubicBezTo>
                  <a:lnTo>
                    <a:pt x="14976" y="4524"/>
                  </a:lnTo>
                  <a:cubicBezTo>
                    <a:pt x="14976" y="3503"/>
                    <a:pt x="15805" y="2675"/>
                    <a:pt x="16829" y="2675"/>
                  </a:cubicBezTo>
                  <a:close/>
                  <a:moveTo>
                    <a:pt x="5314" y="4973"/>
                  </a:moveTo>
                  <a:cubicBezTo>
                    <a:pt x="5927" y="5318"/>
                    <a:pt x="6616" y="5502"/>
                    <a:pt x="7316" y="5506"/>
                  </a:cubicBezTo>
                  <a:lnTo>
                    <a:pt x="7316" y="6449"/>
                  </a:lnTo>
                  <a:cubicBezTo>
                    <a:pt x="7316" y="7473"/>
                    <a:pt x="6487" y="8302"/>
                    <a:pt x="5467" y="8302"/>
                  </a:cubicBezTo>
                  <a:lnTo>
                    <a:pt x="5164" y="8302"/>
                  </a:lnTo>
                  <a:cubicBezTo>
                    <a:pt x="4140" y="8302"/>
                    <a:pt x="3315" y="7473"/>
                    <a:pt x="3312" y="6449"/>
                  </a:cubicBezTo>
                  <a:lnTo>
                    <a:pt x="3312" y="5506"/>
                  </a:lnTo>
                  <a:cubicBezTo>
                    <a:pt x="4015" y="5502"/>
                    <a:pt x="4704" y="5318"/>
                    <a:pt x="5314" y="4973"/>
                  </a:cubicBezTo>
                  <a:close/>
                  <a:moveTo>
                    <a:pt x="16979" y="4973"/>
                  </a:moveTo>
                  <a:cubicBezTo>
                    <a:pt x="17591" y="5318"/>
                    <a:pt x="18281" y="5502"/>
                    <a:pt x="18981" y="5506"/>
                  </a:cubicBezTo>
                  <a:lnTo>
                    <a:pt x="18981" y="6449"/>
                  </a:lnTo>
                  <a:cubicBezTo>
                    <a:pt x="18981" y="7473"/>
                    <a:pt x="18152" y="8302"/>
                    <a:pt x="17128" y="8302"/>
                  </a:cubicBezTo>
                  <a:lnTo>
                    <a:pt x="16829" y="8302"/>
                  </a:lnTo>
                  <a:cubicBezTo>
                    <a:pt x="15805" y="8302"/>
                    <a:pt x="14976" y="7473"/>
                    <a:pt x="14976" y="6449"/>
                  </a:cubicBezTo>
                  <a:lnTo>
                    <a:pt x="14976" y="6094"/>
                  </a:lnTo>
                  <a:lnTo>
                    <a:pt x="14976" y="5506"/>
                  </a:lnTo>
                  <a:cubicBezTo>
                    <a:pt x="15680" y="5502"/>
                    <a:pt x="16369" y="5318"/>
                    <a:pt x="16979" y="4973"/>
                  </a:cubicBezTo>
                  <a:close/>
                  <a:moveTo>
                    <a:pt x="12010" y="3723"/>
                  </a:moveTo>
                  <a:lnTo>
                    <a:pt x="12107" y="3872"/>
                  </a:lnTo>
                  <a:cubicBezTo>
                    <a:pt x="12502" y="4462"/>
                    <a:pt x="13166" y="4820"/>
                    <a:pt x="13873" y="4820"/>
                  </a:cubicBezTo>
                  <a:cubicBezTo>
                    <a:pt x="13876" y="4820"/>
                    <a:pt x="13880" y="4820"/>
                    <a:pt x="13883" y="4820"/>
                  </a:cubicBezTo>
                  <a:lnTo>
                    <a:pt x="14106" y="4820"/>
                  </a:lnTo>
                  <a:lnTo>
                    <a:pt x="14106" y="6094"/>
                  </a:lnTo>
                  <a:lnTo>
                    <a:pt x="14106" y="6098"/>
                  </a:lnTo>
                  <a:cubicBezTo>
                    <a:pt x="14106" y="7731"/>
                    <a:pt x="12783" y="9057"/>
                    <a:pt x="11146" y="9057"/>
                  </a:cubicBezTo>
                  <a:cubicBezTo>
                    <a:pt x="9513" y="9057"/>
                    <a:pt x="8186" y="7731"/>
                    <a:pt x="8186" y="6098"/>
                  </a:cubicBezTo>
                  <a:lnTo>
                    <a:pt x="8186" y="4820"/>
                  </a:lnTo>
                  <a:lnTo>
                    <a:pt x="8667" y="4820"/>
                  </a:lnTo>
                  <a:cubicBezTo>
                    <a:pt x="8672" y="4820"/>
                    <a:pt x="8678" y="4820"/>
                    <a:pt x="8683" y="4820"/>
                  </a:cubicBezTo>
                  <a:cubicBezTo>
                    <a:pt x="9879" y="4820"/>
                    <a:pt x="11046" y="4433"/>
                    <a:pt x="12010" y="3723"/>
                  </a:cubicBezTo>
                  <a:close/>
                  <a:moveTo>
                    <a:pt x="14524" y="7898"/>
                  </a:moveTo>
                  <a:cubicBezTo>
                    <a:pt x="14757" y="8267"/>
                    <a:pt x="15074" y="8577"/>
                    <a:pt x="15450" y="8796"/>
                  </a:cubicBezTo>
                  <a:lnTo>
                    <a:pt x="15450" y="8800"/>
                  </a:lnTo>
                  <a:lnTo>
                    <a:pt x="15450" y="9304"/>
                  </a:lnTo>
                  <a:lnTo>
                    <a:pt x="13994" y="9653"/>
                  </a:lnTo>
                  <a:cubicBezTo>
                    <a:pt x="13681" y="9726"/>
                    <a:pt x="13382" y="9851"/>
                    <a:pt x="13107" y="10022"/>
                  </a:cubicBezTo>
                  <a:lnTo>
                    <a:pt x="13107" y="9385"/>
                  </a:lnTo>
                  <a:cubicBezTo>
                    <a:pt x="13705" y="9026"/>
                    <a:pt x="14196" y="8514"/>
                    <a:pt x="14524" y="7898"/>
                  </a:cubicBezTo>
                  <a:close/>
                  <a:moveTo>
                    <a:pt x="7769" y="7898"/>
                  </a:moveTo>
                  <a:cubicBezTo>
                    <a:pt x="8099" y="8514"/>
                    <a:pt x="8590" y="9029"/>
                    <a:pt x="9189" y="9388"/>
                  </a:cubicBezTo>
                  <a:lnTo>
                    <a:pt x="9189" y="10025"/>
                  </a:lnTo>
                  <a:cubicBezTo>
                    <a:pt x="8914" y="9855"/>
                    <a:pt x="8615" y="9729"/>
                    <a:pt x="8301" y="9653"/>
                  </a:cubicBezTo>
                  <a:lnTo>
                    <a:pt x="6842" y="9304"/>
                  </a:lnTo>
                  <a:lnTo>
                    <a:pt x="6842" y="8796"/>
                  </a:lnTo>
                  <a:cubicBezTo>
                    <a:pt x="7218" y="8577"/>
                    <a:pt x="7535" y="8267"/>
                    <a:pt x="7769" y="7898"/>
                  </a:cubicBezTo>
                  <a:close/>
                  <a:moveTo>
                    <a:pt x="6724" y="10171"/>
                  </a:moveTo>
                  <a:lnTo>
                    <a:pt x="8096" y="10499"/>
                  </a:lnTo>
                  <a:cubicBezTo>
                    <a:pt x="8204" y="10527"/>
                    <a:pt x="8308" y="10558"/>
                    <a:pt x="8409" y="10600"/>
                  </a:cubicBezTo>
                  <a:lnTo>
                    <a:pt x="7030" y="10931"/>
                  </a:lnTo>
                  <a:cubicBezTo>
                    <a:pt x="6842" y="10976"/>
                    <a:pt x="6661" y="11035"/>
                    <a:pt x="6484" y="11105"/>
                  </a:cubicBezTo>
                  <a:lnTo>
                    <a:pt x="6724" y="10171"/>
                  </a:lnTo>
                  <a:close/>
                  <a:moveTo>
                    <a:pt x="15572" y="10168"/>
                  </a:moveTo>
                  <a:lnTo>
                    <a:pt x="15812" y="11105"/>
                  </a:lnTo>
                  <a:cubicBezTo>
                    <a:pt x="15631" y="11035"/>
                    <a:pt x="15450" y="10976"/>
                    <a:pt x="15262" y="10931"/>
                  </a:cubicBezTo>
                  <a:lnTo>
                    <a:pt x="13880" y="10600"/>
                  </a:lnTo>
                  <a:cubicBezTo>
                    <a:pt x="13980" y="10558"/>
                    <a:pt x="14088" y="10523"/>
                    <a:pt x="14196" y="10499"/>
                  </a:cubicBezTo>
                  <a:lnTo>
                    <a:pt x="15572" y="10168"/>
                  </a:lnTo>
                  <a:close/>
                  <a:moveTo>
                    <a:pt x="5975" y="9123"/>
                  </a:moveTo>
                  <a:lnTo>
                    <a:pt x="5975" y="9590"/>
                  </a:lnTo>
                  <a:lnTo>
                    <a:pt x="5429" y="11717"/>
                  </a:lnTo>
                  <a:cubicBezTo>
                    <a:pt x="5366" y="11766"/>
                    <a:pt x="5303" y="11818"/>
                    <a:pt x="5241" y="11874"/>
                  </a:cubicBezTo>
                  <a:lnTo>
                    <a:pt x="4656" y="9593"/>
                  </a:lnTo>
                  <a:lnTo>
                    <a:pt x="4656" y="9123"/>
                  </a:lnTo>
                  <a:cubicBezTo>
                    <a:pt x="4823" y="9155"/>
                    <a:pt x="4993" y="9172"/>
                    <a:pt x="5164" y="9172"/>
                  </a:cubicBezTo>
                  <a:lnTo>
                    <a:pt x="5467" y="9172"/>
                  </a:lnTo>
                  <a:cubicBezTo>
                    <a:pt x="5638" y="9172"/>
                    <a:pt x="5808" y="9155"/>
                    <a:pt x="5975" y="9123"/>
                  </a:cubicBezTo>
                  <a:close/>
                  <a:moveTo>
                    <a:pt x="17640" y="9123"/>
                  </a:moveTo>
                  <a:lnTo>
                    <a:pt x="17640" y="9593"/>
                  </a:lnTo>
                  <a:lnTo>
                    <a:pt x="17052" y="11878"/>
                  </a:lnTo>
                  <a:cubicBezTo>
                    <a:pt x="16992" y="11822"/>
                    <a:pt x="16930" y="11770"/>
                    <a:pt x="16867" y="11717"/>
                  </a:cubicBezTo>
                  <a:lnTo>
                    <a:pt x="16320" y="9590"/>
                  </a:lnTo>
                  <a:lnTo>
                    <a:pt x="16320" y="9123"/>
                  </a:lnTo>
                  <a:cubicBezTo>
                    <a:pt x="16488" y="9155"/>
                    <a:pt x="16658" y="9172"/>
                    <a:pt x="16829" y="9172"/>
                  </a:cubicBezTo>
                  <a:lnTo>
                    <a:pt x="17128" y="9172"/>
                  </a:lnTo>
                  <a:cubicBezTo>
                    <a:pt x="17299" y="9172"/>
                    <a:pt x="17470" y="9155"/>
                    <a:pt x="17640" y="9123"/>
                  </a:cubicBezTo>
                  <a:close/>
                  <a:moveTo>
                    <a:pt x="3903" y="10171"/>
                  </a:moveTo>
                  <a:lnTo>
                    <a:pt x="4551" y="12696"/>
                  </a:lnTo>
                  <a:cubicBezTo>
                    <a:pt x="4394" y="12943"/>
                    <a:pt x="4266" y="13204"/>
                    <a:pt x="4168" y="13476"/>
                  </a:cubicBezTo>
                  <a:lnTo>
                    <a:pt x="874" y="13476"/>
                  </a:lnTo>
                  <a:lnTo>
                    <a:pt x="874" y="12602"/>
                  </a:lnTo>
                  <a:cubicBezTo>
                    <a:pt x="874" y="11599"/>
                    <a:pt x="1560" y="10729"/>
                    <a:pt x="2535" y="10499"/>
                  </a:cubicBezTo>
                  <a:lnTo>
                    <a:pt x="3903" y="10171"/>
                  </a:lnTo>
                  <a:close/>
                  <a:moveTo>
                    <a:pt x="18389" y="10171"/>
                  </a:moveTo>
                  <a:lnTo>
                    <a:pt x="19761" y="10499"/>
                  </a:lnTo>
                  <a:cubicBezTo>
                    <a:pt x="20732" y="10729"/>
                    <a:pt x="21422" y="11599"/>
                    <a:pt x="21418" y="12602"/>
                  </a:cubicBezTo>
                  <a:lnTo>
                    <a:pt x="21418" y="13476"/>
                  </a:lnTo>
                  <a:lnTo>
                    <a:pt x="18124" y="13476"/>
                  </a:lnTo>
                  <a:cubicBezTo>
                    <a:pt x="18027" y="13201"/>
                    <a:pt x="17898" y="12940"/>
                    <a:pt x="17741" y="12696"/>
                  </a:cubicBezTo>
                  <a:lnTo>
                    <a:pt x="18389" y="10171"/>
                  </a:lnTo>
                  <a:close/>
                  <a:moveTo>
                    <a:pt x="12236" y="9768"/>
                  </a:moveTo>
                  <a:lnTo>
                    <a:pt x="12236" y="10708"/>
                  </a:lnTo>
                  <a:lnTo>
                    <a:pt x="11150" y="14945"/>
                  </a:lnTo>
                  <a:lnTo>
                    <a:pt x="10060" y="10701"/>
                  </a:lnTo>
                  <a:lnTo>
                    <a:pt x="10060" y="9768"/>
                  </a:lnTo>
                  <a:cubicBezTo>
                    <a:pt x="10415" y="9872"/>
                    <a:pt x="10781" y="9924"/>
                    <a:pt x="11148" y="9924"/>
                  </a:cubicBezTo>
                  <a:cubicBezTo>
                    <a:pt x="11514" y="9924"/>
                    <a:pt x="11881" y="9872"/>
                    <a:pt x="12236" y="9768"/>
                  </a:cubicBezTo>
                  <a:close/>
                  <a:moveTo>
                    <a:pt x="9311" y="11279"/>
                  </a:moveTo>
                  <a:lnTo>
                    <a:pt x="10331" y="15262"/>
                  </a:lnTo>
                  <a:lnTo>
                    <a:pt x="10331" y="15262"/>
                  </a:lnTo>
                  <a:lnTo>
                    <a:pt x="6936" y="11864"/>
                  </a:lnTo>
                  <a:cubicBezTo>
                    <a:pt x="7030" y="11832"/>
                    <a:pt x="7131" y="11801"/>
                    <a:pt x="7232" y="11777"/>
                  </a:cubicBezTo>
                  <a:lnTo>
                    <a:pt x="9311" y="11279"/>
                  </a:lnTo>
                  <a:close/>
                  <a:moveTo>
                    <a:pt x="12988" y="11286"/>
                  </a:moveTo>
                  <a:lnTo>
                    <a:pt x="15060" y="11780"/>
                  </a:lnTo>
                  <a:cubicBezTo>
                    <a:pt x="15164" y="11805"/>
                    <a:pt x="15265" y="11836"/>
                    <a:pt x="15363" y="11871"/>
                  </a:cubicBezTo>
                  <a:lnTo>
                    <a:pt x="11964" y="15269"/>
                  </a:lnTo>
                  <a:lnTo>
                    <a:pt x="12988" y="11286"/>
                  </a:lnTo>
                  <a:close/>
                  <a:moveTo>
                    <a:pt x="6122" y="12282"/>
                  </a:moveTo>
                  <a:lnTo>
                    <a:pt x="10102" y="16262"/>
                  </a:lnTo>
                  <a:lnTo>
                    <a:pt x="4791" y="16262"/>
                  </a:lnTo>
                  <a:lnTo>
                    <a:pt x="4791" y="14869"/>
                  </a:lnTo>
                  <a:cubicBezTo>
                    <a:pt x="4791" y="13842"/>
                    <a:pt x="5286" y="12877"/>
                    <a:pt x="6122" y="12282"/>
                  </a:cubicBezTo>
                  <a:close/>
                  <a:moveTo>
                    <a:pt x="16178" y="12289"/>
                  </a:moveTo>
                  <a:cubicBezTo>
                    <a:pt x="17010" y="12884"/>
                    <a:pt x="17504" y="13848"/>
                    <a:pt x="17501" y="14872"/>
                  </a:cubicBezTo>
                  <a:lnTo>
                    <a:pt x="17501" y="16262"/>
                  </a:lnTo>
                  <a:lnTo>
                    <a:pt x="12205" y="16262"/>
                  </a:lnTo>
                  <a:lnTo>
                    <a:pt x="16178" y="12289"/>
                  </a:lnTo>
                  <a:close/>
                  <a:moveTo>
                    <a:pt x="11146" y="0"/>
                  </a:moveTo>
                  <a:cubicBezTo>
                    <a:pt x="9464" y="0"/>
                    <a:pt x="7981" y="1097"/>
                    <a:pt x="7486" y="2703"/>
                  </a:cubicBezTo>
                  <a:cubicBezTo>
                    <a:pt x="6971" y="2131"/>
                    <a:pt x="6236" y="1804"/>
                    <a:pt x="5467" y="1804"/>
                  </a:cubicBezTo>
                  <a:lnTo>
                    <a:pt x="5164" y="1804"/>
                  </a:lnTo>
                  <a:cubicBezTo>
                    <a:pt x="3660" y="1804"/>
                    <a:pt x="2441" y="3023"/>
                    <a:pt x="2441" y="4524"/>
                  </a:cubicBezTo>
                  <a:lnTo>
                    <a:pt x="2441" y="6449"/>
                  </a:lnTo>
                  <a:cubicBezTo>
                    <a:pt x="2441" y="7414"/>
                    <a:pt x="2953" y="8305"/>
                    <a:pt x="3782" y="8796"/>
                  </a:cubicBezTo>
                  <a:lnTo>
                    <a:pt x="3782" y="9304"/>
                  </a:lnTo>
                  <a:lnTo>
                    <a:pt x="2330" y="9653"/>
                  </a:lnTo>
                  <a:cubicBezTo>
                    <a:pt x="965" y="9976"/>
                    <a:pt x="0" y="11199"/>
                    <a:pt x="4" y="12602"/>
                  </a:cubicBezTo>
                  <a:lnTo>
                    <a:pt x="4" y="13911"/>
                  </a:lnTo>
                  <a:cubicBezTo>
                    <a:pt x="4" y="14151"/>
                    <a:pt x="199" y="14346"/>
                    <a:pt x="439" y="14346"/>
                  </a:cubicBezTo>
                  <a:lnTo>
                    <a:pt x="3952" y="14346"/>
                  </a:lnTo>
                  <a:cubicBezTo>
                    <a:pt x="3931" y="14520"/>
                    <a:pt x="3921" y="14695"/>
                    <a:pt x="3921" y="14869"/>
                  </a:cubicBezTo>
                  <a:lnTo>
                    <a:pt x="3921" y="16262"/>
                  </a:lnTo>
                  <a:lnTo>
                    <a:pt x="1309" y="16262"/>
                  </a:lnTo>
                  <a:cubicBezTo>
                    <a:pt x="1069" y="16262"/>
                    <a:pt x="874" y="16457"/>
                    <a:pt x="874" y="16697"/>
                  </a:cubicBezTo>
                  <a:cubicBezTo>
                    <a:pt x="874" y="16937"/>
                    <a:pt x="1069" y="17132"/>
                    <a:pt x="1309" y="17132"/>
                  </a:cubicBezTo>
                  <a:lnTo>
                    <a:pt x="20983" y="17132"/>
                  </a:lnTo>
                  <a:cubicBezTo>
                    <a:pt x="21223" y="17132"/>
                    <a:pt x="21418" y="16937"/>
                    <a:pt x="21418" y="16697"/>
                  </a:cubicBezTo>
                  <a:cubicBezTo>
                    <a:pt x="21418" y="16457"/>
                    <a:pt x="21223" y="16262"/>
                    <a:pt x="20983" y="16262"/>
                  </a:cubicBezTo>
                  <a:lnTo>
                    <a:pt x="18371" y="16262"/>
                  </a:lnTo>
                  <a:lnTo>
                    <a:pt x="18371" y="14872"/>
                  </a:lnTo>
                  <a:cubicBezTo>
                    <a:pt x="18371" y="14698"/>
                    <a:pt x="18361" y="14520"/>
                    <a:pt x="18337" y="14346"/>
                  </a:cubicBezTo>
                  <a:lnTo>
                    <a:pt x="21853" y="14346"/>
                  </a:lnTo>
                  <a:cubicBezTo>
                    <a:pt x="22094" y="14346"/>
                    <a:pt x="22289" y="14151"/>
                    <a:pt x="22289" y="13911"/>
                  </a:cubicBezTo>
                  <a:lnTo>
                    <a:pt x="22289" y="12602"/>
                  </a:lnTo>
                  <a:cubicBezTo>
                    <a:pt x="22292" y="11199"/>
                    <a:pt x="21328" y="9976"/>
                    <a:pt x="19963" y="9653"/>
                  </a:cubicBezTo>
                  <a:lnTo>
                    <a:pt x="18507" y="9304"/>
                  </a:lnTo>
                  <a:lnTo>
                    <a:pt x="18507" y="8796"/>
                  </a:lnTo>
                  <a:cubicBezTo>
                    <a:pt x="19339" y="8305"/>
                    <a:pt x="19851" y="7414"/>
                    <a:pt x="19851" y="6449"/>
                  </a:cubicBezTo>
                  <a:lnTo>
                    <a:pt x="19851" y="4524"/>
                  </a:lnTo>
                  <a:cubicBezTo>
                    <a:pt x="19848" y="3023"/>
                    <a:pt x="18633" y="1804"/>
                    <a:pt x="17128" y="1804"/>
                  </a:cubicBezTo>
                  <a:lnTo>
                    <a:pt x="16829" y="1804"/>
                  </a:lnTo>
                  <a:cubicBezTo>
                    <a:pt x="16825" y="1804"/>
                    <a:pt x="16821" y="1804"/>
                    <a:pt x="16817" y="1804"/>
                  </a:cubicBezTo>
                  <a:cubicBezTo>
                    <a:pt x="16048" y="1804"/>
                    <a:pt x="15318" y="2131"/>
                    <a:pt x="14806" y="2703"/>
                  </a:cubicBezTo>
                  <a:cubicBezTo>
                    <a:pt x="14311" y="1097"/>
                    <a:pt x="12828" y="0"/>
                    <a:pt x="11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84"/>
            <p:cNvSpPr/>
            <p:nvPr/>
          </p:nvSpPr>
          <p:spPr>
            <a:xfrm>
              <a:off x="2620266" y="2051539"/>
              <a:ext cx="18652" cy="58487"/>
            </a:xfrm>
            <a:custGeom>
              <a:avLst/>
              <a:gdLst/>
              <a:ahLst/>
              <a:cxnLst/>
              <a:rect l="l" t="t" r="r" b="b"/>
              <a:pathLst>
                <a:path w="872" h="2734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lnTo>
                    <a:pt x="1" y="2298"/>
                  </a:lnTo>
                  <a:cubicBezTo>
                    <a:pt x="1" y="2538"/>
                    <a:pt x="196" y="2733"/>
                    <a:pt x="436" y="2733"/>
                  </a:cubicBezTo>
                  <a:cubicBezTo>
                    <a:pt x="676" y="2733"/>
                    <a:pt x="871" y="2538"/>
                    <a:pt x="871" y="229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84"/>
            <p:cNvSpPr/>
            <p:nvPr/>
          </p:nvSpPr>
          <p:spPr>
            <a:xfrm>
              <a:off x="2618148" y="2123674"/>
              <a:ext cx="20770" cy="18718"/>
            </a:xfrm>
            <a:custGeom>
              <a:avLst/>
              <a:gdLst/>
              <a:ahLst/>
              <a:cxnLst/>
              <a:rect l="l" t="t" r="r" b="b"/>
              <a:pathLst>
                <a:path w="971" h="875" extrusionOk="0">
                  <a:moveTo>
                    <a:pt x="541" y="0"/>
                  </a:moveTo>
                  <a:cubicBezTo>
                    <a:pt x="260" y="0"/>
                    <a:pt x="0" y="285"/>
                    <a:pt x="135" y="605"/>
                  </a:cubicBezTo>
                  <a:cubicBezTo>
                    <a:pt x="211" y="791"/>
                    <a:pt x="371" y="875"/>
                    <a:pt x="531" y="875"/>
                  </a:cubicBezTo>
                  <a:cubicBezTo>
                    <a:pt x="751" y="875"/>
                    <a:pt x="970" y="715"/>
                    <a:pt x="970" y="441"/>
                  </a:cubicBezTo>
                  <a:cubicBezTo>
                    <a:pt x="970" y="323"/>
                    <a:pt x="925" y="215"/>
                    <a:pt x="845" y="131"/>
                  </a:cubicBezTo>
                  <a:cubicBezTo>
                    <a:pt x="753" y="39"/>
                    <a:pt x="646" y="0"/>
                    <a:pt x="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84"/>
            <p:cNvSpPr/>
            <p:nvPr/>
          </p:nvSpPr>
          <p:spPr>
            <a:xfrm>
              <a:off x="2516524" y="2091564"/>
              <a:ext cx="55507" cy="53438"/>
            </a:xfrm>
            <a:custGeom>
              <a:avLst/>
              <a:gdLst/>
              <a:ahLst/>
              <a:cxnLst/>
              <a:rect l="l" t="t" r="r" b="b"/>
              <a:pathLst>
                <a:path w="2595" h="2498" extrusionOk="0">
                  <a:moveTo>
                    <a:pt x="478" y="1"/>
                  </a:moveTo>
                  <a:cubicBezTo>
                    <a:pt x="367" y="1"/>
                    <a:pt x="255" y="43"/>
                    <a:pt x="171" y="128"/>
                  </a:cubicBezTo>
                  <a:cubicBezTo>
                    <a:pt x="4" y="295"/>
                    <a:pt x="0" y="567"/>
                    <a:pt x="168" y="737"/>
                  </a:cubicBezTo>
                  <a:lnTo>
                    <a:pt x="1780" y="2349"/>
                  </a:lnTo>
                  <a:cubicBezTo>
                    <a:pt x="1867" y="2447"/>
                    <a:pt x="1987" y="2497"/>
                    <a:pt x="2108" y="2497"/>
                  </a:cubicBezTo>
                  <a:cubicBezTo>
                    <a:pt x="2219" y="2497"/>
                    <a:pt x="2330" y="2455"/>
                    <a:pt x="2417" y="2370"/>
                  </a:cubicBezTo>
                  <a:cubicBezTo>
                    <a:pt x="2595" y="2189"/>
                    <a:pt x="2584" y="1897"/>
                    <a:pt x="2393" y="1733"/>
                  </a:cubicBezTo>
                  <a:lnTo>
                    <a:pt x="784" y="124"/>
                  </a:lnTo>
                  <a:cubicBezTo>
                    <a:pt x="698" y="42"/>
                    <a:pt x="588" y="1"/>
                    <a:pt x="4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84"/>
            <p:cNvSpPr/>
            <p:nvPr/>
          </p:nvSpPr>
          <p:spPr>
            <a:xfrm>
              <a:off x="2687152" y="2089917"/>
              <a:ext cx="57069" cy="55257"/>
            </a:xfrm>
            <a:custGeom>
              <a:avLst/>
              <a:gdLst/>
              <a:ahLst/>
              <a:cxnLst/>
              <a:rect l="l" t="t" r="r" b="b"/>
              <a:pathLst>
                <a:path w="2668" h="2583" extrusionOk="0">
                  <a:moveTo>
                    <a:pt x="2189" y="0"/>
                  </a:moveTo>
                  <a:cubicBezTo>
                    <a:pt x="2078" y="0"/>
                    <a:pt x="1966" y="43"/>
                    <a:pt x="1881" y="128"/>
                  </a:cubicBezTo>
                  <a:lnTo>
                    <a:pt x="171" y="1841"/>
                  </a:lnTo>
                  <a:cubicBezTo>
                    <a:pt x="1" y="2008"/>
                    <a:pt x="1" y="2287"/>
                    <a:pt x="171" y="2454"/>
                  </a:cubicBezTo>
                  <a:cubicBezTo>
                    <a:pt x="257" y="2539"/>
                    <a:pt x="368" y="2582"/>
                    <a:pt x="480" y="2582"/>
                  </a:cubicBezTo>
                  <a:cubicBezTo>
                    <a:pt x="591" y="2582"/>
                    <a:pt x="702" y="2539"/>
                    <a:pt x="788" y="2454"/>
                  </a:cubicBezTo>
                  <a:lnTo>
                    <a:pt x="2497" y="744"/>
                  </a:lnTo>
                  <a:cubicBezTo>
                    <a:pt x="2668" y="574"/>
                    <a:pt x="2668" y="299"/>
                    <a:pt x="2497" y="128"/>
                  </a:cubicBezTo>
                  <a:cubicBezTo>
                    <a:pt x="2412" y="43"/>
                    <a:pt x="2301" y="0"/>
                    <a:pt x="2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" name="Google Shape;908;p84"/>
          <p:cNvGrpSpPr/>
          <p:nvPr/>
        </p:nvGrpSpPr>
        <p:grpSpPr>
          <a:xfrm>
            <a:off x="6118400" y="3584325"/>
            <a:ext cx="393050" cy="385264"/>
            <a:chOff x="3008285" y="3935426"/>
            <a:chExt cx="486387" cy="476753"/>
          </a:xfrm>
        </p:grpSpPr>
        <p:sp>
          <p:nvSpPr>
            <p:cNvPr id="909" name="Google Shape;909;p84"/>
            <p:cNvSpPr/>
            <p:nvPr/>
          </p:nvSpPr>
          <p:spPr>
            <a:xfrm>
              <a:off x="3061033" y="3935426"/>
              <a:ext cx="389170" cy="476753"/>
            </a:xfrm>
            <a:custGeom>
              <a:avLst/>
              <a:gdLst/>
              <a:ahLst/>
              <a:cxnLst/>
              <a:rect l="l" t="t" r="r" b="b"/>
              <a:pathLst>
                <a:path w="18194" h="22286" extrusionOk="0">
                  <a:moveTo>
                    <a:pt x="3757" y="10987"/>
                  </a:moveTo>
                  <a:lnTo>
                    <a:pt x="3757" y="10987"/>
                  </a:lnTo>
                  <a:cubicBezTo>
                    <a:pt x="3545" y="12233"/>
                    <a:pt x="3437" y="13494"/>
                    <a:pt x="3437" y="14758"/>
                  </a:cubicBezTo>
                  <a:lnTo>
                    <a:pt x="3437" y="18191"/>
                  </a:lnTo>
                  <a:lnTo>
                    <a:pt x="871" y="18191"/>
                  </a:lnTo>
                  <a:lnTo>
                    <a:pt x="871" y="13769"/>
                  </a:lnTo>
                  <a:lnTo>
                    <a:pt x="3757" y="10987"/>
                  </a:lnTo>
                  <a:close/>
                  <a:moveTo>
                    <a:pt x="9099" y="1122"/>
                  </a:moveTo>
                  <a:cubicBezTo>
                    <a:pt x="10095" y="2362"/>
                    <a:pt x="10948" y="3709"/>
                    <a:pt x="11648" y="5137"/>
                  </a:cubicBezTo>
                  <a:lnTo>
                    <a:pt x="7657" y="5137"/>
                  </a:lnTo>
                  <a:cubicBezTo>
                    <a:pt x="7417" y="5137"/>
                    <a:pt x="7222" y="5332"/>
                    <a:pt x="7222" y="5572"/>
                  </a:cubicBezTo>
                  <a:cubicBezTo>
                    <a:pt x="7222" y="5812"/>
                    <a:pt x="7417" y="6007"/>
                    <a:pt x="7657" y="6007"/>
                  </a:cubicBezTo>
                  <a:lnTo>
                    <a:pt x="12052" y="6007"/>
                  </a:lnTo>
                  <a:cubicBezTo>
                    <a:pt x="13256" y="8762"/>
                    <a:pt x="13880" y="11735"/>
                    <a:pt x="13880" y="14744"/>
                  </a:cubicBezTo>
                  <a:lnTo>
                    <a:pt x="13880" y="18187"/>
                  </a:lnTo>
                  <a:lnTo>
                    <a:pt x="13883" y="18191"/>
                  </a:lnTo>
                  <a:lnTo>
                    <a:pt x="4307" y="18191"/>
                  </a:lnTo>
                  <a:lnTo>
                    <a:pt x="4307" y="16840"/>
                  </a:lnTo>
                  <a:lnTo>
                    <a:pt x="11010" y="16840"/>
                  </a:lnTo>
                  <a:cubicBezTo>
                    <a:pt x="11251" y="16840"/>
                    <a:pt x="11446" y="16645"/>
                    <a:pt x="11446" y="16405"/>
                  </a:cubicBezTo>
                  <a:cubicBezTo>
                    <a:pt x="11446" y="16164"/>
                    <a:pt x="11251" y="15969"/>
                    <a:pt x="11010" y="15969"/>
                  </a:cubicBezTo>
                  <a:lnTo>
                    <a:pt x="4307" y="15969"/>
                  </a:lnTo>
                  <a:lnTo>
                    <a:pt x="4307" y="14758"/>
                  </a:lnTo>
                  <a:cubicBezTo>
                    <a:pt x="4311" y="9799"/>
                    <a:pt x="6000" y="4991"/>
                    <a:pt x="9099" y="1122"/>
                  </a:cubicBezTo>
                  <a:close/>
                  <a:moveTo>
                    <a:pt x="14433" y="10959"/>
                  </a:moveTo>
                  <a:lnTo>
                    <a:pt x="17320" y="13769"/>
                  </a:lnTo>
                  <a:lnTo>
                    <a:pt x="17320" y="18191"/>
                  </a:lnTo>
                  <a:lnTo>
                    <a:pt x="14754" y="18191"/>
                  </a:lnTo>
                  <a:lnTo>
                    <a:pt x="14754" y="14744"/>
                  </a:lnTo>
                  <a:cubicBezTo>
                    <a:pt x="14754" y="13476"/>
                    <a:pt x="14646" y="12209"/>
                    <a:pt x="14433" y="10959"/>
                  </a:cubicBezTo>
                  <a:close/>
                  <a:moveTo>
                    <a:pt x="12013" y="19061"/>
                  </a:moveTo>
                  <a:lnTo>
                    <a:pt x="10391" y="21140"/>
                  </a:lnTo>
                  <a:lnTo>
                    <a:pt x="9440" y="19921"/>
                  </a:lnTo>
                  <a:cubicBezTo>
                    <a:pt x="9351" y="19810"/>
                    <a:pt x="9222" y="19754"/>
                    <a:pt x="9094" y="19754"/>
                  </a:cubicBezTo>
                  <a:cubicBezTo>
                    <a:pt x="8966" y="19754"/>
                    <a:pt x="8838" y="19810"/>
                    <a:pt x="8751" y="19921"/>
                  </a:cubicBezTo>
                  <a:lnTo>
                    <a:pt x="7803" y="21140"/>
                  </a:lnTo>
                  <a:lnTo>
                    <a:pt x="6181" y="19061"/>
                  </a:lnTo>
                  <a:close/>
                  <a:moveTo>
                    <a:pt x="9102" y="1"/>
                  </a:moveTo>
                  <a:cubicBezTo>
                    <a:pt x="8973" y="1"/>
                    <a:pt x="8852" y="57"/>
                    <a:pt x="8768" y="154"/>
                  </a:cubicBezTo>
                  <a:cubicBezTo>
                    <a:pt x="6498" y="2856"/>
                    <a:pt x="4885" y="6049"/>
                    <a:pt x="4064" y="9482"/>
                  </a:cubicBezTo>
                  <a:lnTo>
                    <a:pt x="133" y="13271"/>
                  </a:lnTo>
                  <a:cubicBezTo>
                    <a:pt x="49" y="13354"/>
                    <a:pt x="0" y="13466"/>
                    <a:pt x="0" y="13584"/>
                  </a:cubicBezTo>
                  <a:lnTo>
                    <a:pt x="0" y="18626"/>
                  </a:lnTo>
                  <a:cubicBezTo>
                    <a:pt x="0" y="18866"/>
                    <a:pt x="195" y="19061"/>
                    <a:pt x="435" y="19061"/>
                  </a:cubicBezTo>
                  <a:lnTo>
                    <a:pt x="5077" y="19061"/>
                  </a:lnTo>
                  <a:lnTo>
                    <a:pt x="7459" y="22119"/>
                  </a:lnTo>
                  <a:cubicBezTo>
                    <a:pt x="7546" y="22230"/>
                    <a:pt x="7674" y="22286"/>
                    <a:pt x="7802" y="22286"/>
                  </a:cubicBezTo>
                  <a:cubicBezTo>
                    <a:pt x="7930" y="22286"/>
                    <a:pt x="8058" y="22230"/>
                    <a:pt x="8145" y="22119"/>
                  </a:cubicBezTo>
                  <a:lnTo>
                    <a:pt x="9095" y="20900"/>
                  </a:lnTo>
                  <a:lnTo>
                    <a:pt x="10049" y="22119"/>
                  </a:lnTo>
                  <a:cubicBezTo>
                    <a:pt x="10136" y="22230"/>
                    <a:pt x="10264" y="22286"/>
                    <a:pt x="10392" y="22286"/>
                  </a:cubicBezTo>
                  <a:cubicBezTo>
                    <a:pt x="10520" y="22286"/>
                    <a:pt x="10648" y="22230"/>
                    <a:pt x="10735" y="22119"/>
                  </a:cubicBezTo>
                  <a:lnTo>
                    <a:pt x="13117" y="19061"/>
                  </a:lnTo>
                  <a:lnTo>
                    <a:pt x="17759" y="19061"/>
                  </a:lnTo>
                  <a:cubicBezTo>
                    <a:pt x="17999" y="19061"/>
                    <a:pt x="18194" y="18866"/>
                    <a:pt x="18194" y="18626"/>
                  </a:cubicBezTo>
                  <a:lnTo>
                    <a:pt x="18194" y="13584"/>
                  </a:lnTo>
                  <a:cubicBezTo>
                    <a:pt x="18194" y="13466"/>
                    <a:pt x="18145" y="13354"/>
                    <a:pt x="18062" y="13274"/>
                  </a:cubicBezTo>
                  <a:lnTo>
                    <a:pt x="14165" y="9482"/>
                  </a:lnTo>
                  <a:cubicBezTo>
                    <a:pt x="14151" y="9468"/>
                    <a:pt x="14137" y="9458"/>
                    <a:pt x="14127" y="9448"/>
                  </a:cubicBezTo>
                  <a:cubicBezTo>
                    <a:pt x="13305" y="6032"/>
                    <a:pt x="11700" y="2849"/>
                    <a:pt x="9440" y="161"/>
                  </a:cubicBezTo>
                  <a:lnTo>
                    <a:pt x="9437" y="157"/>
                  </a:lnTo>
                  <a:cubicBezTo>
                    <a:pt x="9353" y="57"/>
                    <a:pt x="9231" y="1"/>
                    <a:pt x="9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84"/>
            <p:cNvSpPr/>
            <p:nvPr/>
          </p:nvSpPr>
          <p:spPr>
            <a:xfrm>
              <a:off x="3177288" y="4108620"/>
              <a:ext cx="150928" cy="145234"/>
            </a:xfrm>
            <a:custGeom>
              <a:avLst/>
              <a:gdLst/>
              <a:ahLst/>
              <a:cxnLst/>
              <a:rect l="l" t="t" r="r" b="b"/>
              <a:pathLst>
                <a:path w="7056" h="6789" extrusionOk="0">
                  <a:moveTo>
                    <a:pt x="3663" y="869"/>
                  </a:moveTo>
                  <a:cubicBezTo>
                    <a:pt x="3988" y="869"/>
                    <a:pt x="4316" y="932"/>
                    <a:pt x="4628" y="1062"/>
                  </a:cubicBezTo>
                  <a:cubicBezTo>
                    <a:pt x="5572" y="1452"/>
                    <a:pt x="6185" y="2372"/>
                    <a:pt x="6185" y="3395"/>
                  </a:cubicBezTo>
                  <a:cubicBezTo>
                    <a:pt x="6185" y="4788"/>
                    <a:pt x="5057" y="5916"/>
                    <a:pt x="3660" y="5920"/>
                  </a:cubicBezTo>
                  <a:cubicBezTo>
                    <a:pt x="2640" y="5920"/>
                    <a:pt x="1721" y="5304"/>
                    <a:pt x="1331" y="4360"/>
                  </a:cubicBezTo>
                  <a:cubicBezTo>
                    <a:pt x="937" y="3416"/>
                    <a:pt x="1153" y="2330"/>
                    <a:pt x="1877" y="1609"/>
                  </a:cubicBezTo>
                  <a:cubicBezTo>
                    <a:pt x="2360" y="1127"/>
                    <a:pt x="3006" y="869"/>
                    <a:pt x="3663" y="869"/>
                  </a:cubicBezTo>
                  <a:close/>
                  <a:moveTo>
                    <a:pt x="3660" y="0"/>
                  </a:moveTo>
                  <a:cubicBezTo>
                    <a:pt x="2288" y="0"/>
                    <a:pt x="1052" y="826"/>
                    <a:pt x="526" y="2093"/>
                  </a:cubicBezTo>
                  <a:cubicBezTo>
                    <a:pt x="1" y="3364"/>
                    <a:pt x="290" y="4823"/>
                    <a:pt x="1261" y="5795"/>
                  </a:cubicBezTo>
                  <a:cubicBezTo>
                    <a:pt x="1911" y="6444"/>
                    <a:pt x="2778" y="6788"/>
                    <a:pt x="3660" y="6788"/>
                  </a:cubicBezTo>
                  <a:cubicBezTo>
                    <a:pt x="4097" y="6788"/>
                    <a:pt x="4539" y="6704"/>
                    <a:pt x="4959" y="6529"/>
                  </a:cubicBezTo>
                  <a:cubicBezTo>
                    <a:pt x="6230" y="6003"/>
                    <a:pt x="7055" y="4767"/>
                    <a:pt x="7055" y="3395"/>
                  </a:cubicBezTo>
                  <a:cubicBezTo>
                    <a:pt x="7055" y="1519"/>
                    <a:pt x="5537" y="0"/>
                    <a:pt x="36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84"/>
            <p:cNvSpPr/>
            <p:nvPr/>
          </p:nvSpPr>
          <p:spPr>
            <a:xfrm>
              <a:off x="3221458" y="4149587"/>
              <a:ext cx="65796" cy="63300"/>
            </a:xfrm>
            <a:custGeom>
              <a:avLst/>
              <a:gdLst/>
              <a:ahLst/>
              <a:cxnLst/>
              <a:rect l="l" t="t" r="r" b="b"/>
              <a:pathLst>
                <a:path w="3076" h="2959" extrusionOk="0">
                  <a:moveTo>
                    <a:pt x="1592" y="870"/>
                  </a:moveTo>
                  <a:cubicBezTo>
                    <a:pt x="1905" y="870"/>
                    <a:pt x="2205" y="1113"/>
                    <a:pt x="2205" y="1480"/>
                  </a:cubicBezTo>
                  <a:cubicBezTo>
                    <a:pt x="2205" y="1815"/>
                    <a:pt x="1933" y="2090"/>
                    <a:pt x="1595" y="2090"/>
                  </a:cubicBezTo>
                  <a:cubicBezTo>
                    <a:pt x="1052" y="2090"/>
                    <a:pt x="780" y="1432"/>
                    <a:pt x="1167" y="1049"/>
                  </a:cubicBezTo>
                  <a:cubicBezTo>
                    <a:pt x="1291" y="925"/>
                    <a:pt x="1443" y="870"/>
                    <a:pt x="1592" y="870"/>
                  </a:cubicBezTo>
                  <a:close/>
                  <a:moveTo>
                    <a:pt x="1595" y="1"/>
                  </a:moveTo>
                  <a:cubicBezTo>
                    <a:pt x="996" y="1"/>
                    <a:pt x="460" y="359"/>
                    <a:pt x="230" y="913"/>
                  </a:cubicBezTo>
                  <a:cubicBezTo>
                    <a:pt x="0" y="1467"/>
                    <a:pt x="126" y="2100"/>
                    <a:pt x="551" y="2525"/>
                  </a:cubicBezTo>
                  <a:cubicBezTo>
                    <a:pt x="832" y="2809"/>
                    <a:pt x="1210" y="2959"/>
                    <a:pt x="1594" y="2959"/>
                  </a:cubicBezTo>
                  <a:cubicBezTo>
                    <a:pt x="1786" y="2959"/>
                    <a:pt x="1979" y="2922"/>
                    <a:pt x="2163" y="2845"/>
                  </a:cubicBezTo>
                  <a:cubicBezTo>
                    <a:pt x="2716" y="2616"/>
                    <a:pt x="3075" y="2076"/>
                    <a:pt x="3075" y="1480"/>
                  </a:cubicBezTo>
                  <a:cubicBezTo>
                    <a:pt x="3075" y="662"/>
                    <a:pt x="2414" y="1"/>
                    <a:pt x="15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84"/>
            <p:cNvSpPr/>
            <p:nvPr/>
          </p:nvSpPr>
          <p:spPr>
            <a:xfrm>
              <a:off x="3317692" y="4277000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10" y="789"/>
                    <a:pt x="371" y="873"/>
                    <a:pt x="531" y="873"/>
                  </a:cubicBezTo>
                  <a:cubicBezTo>
                    <a:pt x="752" y="873"/>
                    <a:pt x="972" y="714"/>
                    <a:pt x="972" y="438"/>
                  </a:cubicBezTo>
                  <a:cubicBezTo>
                    <a:pt x="972" y="323"/>
                    <a:pt x="927" y="211"/>
                    <a:pt x="843" y="131"/>
                  </a:cubicBezTo>
                  <a:cubicBezTo>
                    <a:pt x="751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84"/>
            <p:cNvSpPr/>
            <p:nvPr/>
          </p:nvSpPr>
          <p:spPr>
            <a:xfrm>
              <a:off x="3008285" y="3985485"/>
              <a:ext cx="144960" cy="83452"/>
            </a:xfrm>
            <a:custGeom>
              <a:avLst/>
              <a:gdLst/>
              <a:ahLst/>
              <a:cxnLst/>
              <a:rect l="l" t="t" r="r" b="b"/>
              <a:pathLst>
                <a:path w="6777" h="3901" extrusionOk="0">
                  <a:moveTo>
                    <a:pt x="4271" y="873"/>
                  </a:moveTo>
                  <a:cubicBezTo>
                    <a:pt x="4466" y="873"/>
                    <a:pt x="4664" y="911"/>
                    <a:pt x="4855" y="993"/>
                  </a:cubicBezTo>
                  <a:cubicBezTo>
                    <a:pt x="5649" y="1327"/>
                    <a:pt x="5993" y="2261"/>
                    <a:pt x="5614" y="3030"/>
                  </a:cubicBezTo>
                  <a:lnTo>
                    <a:pt x="5614" y="3034"/>
                  </a:lnTo>
                  <a:lnTo>
                    <a:pt x="1314" y="3034"/>
                  </a:lnTo>
                  <a:cubicBezTo>
                    <a:pt x="1296" y="2971"/>
                    <a:pt x="1289" y="2912"/>
                    <a:pt x="1289" y="2849"/>
                  </a:cubicBezTo>
                  <a:cubicBezTo>
                    <a:pt x="1293" y="2428"/>
                    <a:pt x="1630" y="2086"/>
                    <a:pt x="2052" y="2086"/>
                  </a:cubicBezTo>
                  <a:cubicBezTo>
                    <a:pt x="2139" y="2086"/>
                    <a:pt x="2226" y="2100"/>
                    <a:pt x="2306" y="2132"/>
                  </a:cubicBezTo>
                  <a:cubicBezTo>
                    <a:pt x="2354" y="2149"/>
                    <a:pt x="2403" y="2157"/>
                    <a:pt x="2451" y="2157"/>
                  </a:cubicBezTo>
                  <a:cubicBezTo>
                    <a:pt x="2631" y="2157"/>
                    <a:pt x="2800" y="2045"/>
                    <a:pt x="2863" y="1867"/>
                  </a:cubicBezTo>
                  <a:cubicBezTo>
                    <a:pt x="3082" y="1252"/>
                    <a:pt x="3660" y="873"/>
                    <a:pt x="4271" y="873"/>
                  </a:cubicBezTo>
                  <a:close/>
                  <a:moveTo>
                    <a:pt x="4273" y="1"/>
                  </a:moveTo>
                  <a:lnTo>
                    <a:pt x="4273" y="4"/>
                  </a:lnTo>
                  <a:cubicBezTo>
                    <a:pt x="3413" y="4"/>
                    <a:pt x="2619" y="471"/>
                    <a:pt x="2202" y="1223"/>
                  </a:cubicBezTo>
                  <a:cubicBezTo>
                    <a:pt x="2153" y="1216"/>
                    <a:pt x="2104" y="1216"/>
                    <a:pt x="2052" y="1216"/>
                  </a:cubicBezTo>
                  <a:cubicBezTo>
                    <a:pt x="784" y="1216"/>
                    <a:pt x="1" y="2602"/>
                    <a:pt x="656" y="3692"/>
                  </a:cubicBezTo>
                  <a:cubicBezTo>
                    <a:pt x="732" y="3820"/>
                    <a:pt x="875" y="3901"/>
                    <a:pt x="1028" y="3901"/>
                  </a:cubicBezTo>
                  <a:lnTo>
                    <a:pt x="5861" y="3901"/>
                  </a:lnTo>
                  <a:cubicBezTo>
                    <a:pt x="6004" y="3901"/>
                    <a:pt x="6140" y="3831"/>
                    <a:pt x="6220" y="3713"/>
                  </a:cubicBezTo>
                  <a:cubicBezTo>
                    <a:pt x="6721" y="2988"/>
                    <a:pt x="6777" y="2048"/>
                    <a:pt x="6366" y="1268"/>
                  </a:cubicBezTo>
                  <a:cubicBezTo>
                    <a:pt x="5959" y="488"/>
                    <a:pt x="5151" y="1"/>
                    <a:pt x="4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84"/>
            <p:cNvSpPr/>
            <p:nvPr/>
          </p:nvSpPr>
          <p:spPr>
            <a:xfrm>
              <a:off x="3356365" y="3935426"/>
              <a:ext cx="138308" cy="107968"/>
            </a:xfrm>
            <a:custGeom>
              <a:avLst/>
              <a:gdLst/>
              <a:ahLst/>
              <a:cxnLst/>
              <a:rect l="l" t="t" r="r" b="b"/>
              <a:pathLst>
                <a:path w="6466" h="5047" extrusionOk="0">
                  <a:moveTo>
                    <a:pt x="5600" y="0"/>
                  </a:moveTo>
                  <a:cubicBezTo>
                    <a:pt x="4299" y="0"/>
                    <a:pt x="3102" y="777"/>
                    <a:pt x="2587" y="2003"/>
                  </a:cubicBezTo>
                  <a:cubicBezTo>
                    <a:pt x="2514" y="1995"/>
                    <a:pt x="2442" y="1991"/>
                    <a:pt x="2371" y="1991"/>
                  </a:cubicBezTo>
                  <a:cubicBezTo>
                    <a:pt x="949" y="1991"/>
                    <a:pt x="1" y="3546"/>
                    <a:pt x="731" y="4827"/>
                  </a:cubicBezTo>
                  <a:cubicBezTo>
                    <a:pt x="807" y="4963"/>
                    <a:pt x="954" y="5046"/>
                    <a:pt x="1107" y="5046"/>
                  </a:cubicBezTo>
                  <a:lnTo>
                    <a:pt x="5996" y="5046"/>
                  </a:lnTo>
                  <a:cubicBezTo>
                    <a:pt x="6236" y="5046"/>
                    <a:pt x="6431" y="4851"/>
                    <a:pt x="6431" y="4611"/>
                  </a:cubicBezTo>
                  <a:cubicBezTo>
                    <a:pt x="6431" y="4371"/>
                    <a:pt x="6236" y="4176"/>
                    <a:pt x="5996" y="4176"/>
                  </a:cubicBezTo>
                  <a:lnTo>
                    <a:pt x="5996" y="4179"/>
                  </a:lnTo>
                  <a:lnTo>
                    <a:pt x="1392" y="4179"/>
                  </a:lnTo>
                  <a:cubicBezTo>
                    <a:pt x="1194" y="3492"/>
                    <a:pt x="1726" y="2861"/>
                    <a:pt x="2376" y="2861"/>
                  </a:cubicBezTo>
                  <a:cubicBezTo>
                    <a:pt x="2490" y="2861"/>
                    <a:pt x="2608" y="2880"/>
                    <a:pt x="2726" y="2922"/>
                  </a:cubicBezTo>
                  <a:cubicBezTo>
                    <a:pt x="2773" y="2939"/>
                    <a:pt x="2821" y="2946"/>
                    <a:pt x="2868" y="2946"/>
                  </a:cubicBezTo>
                  <a:cubicBezTo>
                    <a:pt x="3042" y="2946"/>
                    <a:pt x="3208" y="2841"/>
                    <a:pt x="3276" y="2668"/>
                  </a:cubicBezTo>
                  <a:cubicBezTo>
                    <a:pt x="3280" y="2661"/>
                    <a:pt x="3280" y="2654"/>
                    <a:pt x="3283" y="2647"/>
                  </a:cubicBezTo>
                  <a:cubicBezTo>
                    <a:pt x="3287" y="2640"/>
                    <a:pt x="3287" y="2633"/>
                    <a:pt x="3290" y="2626"/>
                  </a:cubicBezTo>
                  <a:cubicBezTo>
                    <a:pt x="3582" y="1589"/>
                    <a:pt x="4526" y="871"/>
                    <a:pt x="5602" y="871"/>
                  </a:cubicBezTo>
                  <a:cubicBezTo>
                    <a:pt x="5713" y="871"/>
                    <a:pt x="5825" y="878"/>
                    <a:pt x="5936" y="892"/>
                  </a:cubicBezTo>
                  <a:cubicBezTo>
                    <a:pt x="5959" y="896"/>
                    <a:pt x="5982" y="898"/>
                    <a:pt x="6005" y="898"/>
                  </a:cubicBezTo>
                  <a:cubicBezTo>
                    <a:pt x="6218" y="898"/>
                    <a:pt x="6403" y="740"/>
                    <a:pt x="6434" y="523"/>
                  </a:cubicBezTo>
                  <a:cubicBezTo>
                    <a:pt x="6466" y="283"/>
                    <a:pt x="6295" y="63"/>
                    <a:pt x="6055" y="32"/>
                  </a:cubicBezTo>
                  <a:cubicBezTo>
                    <a:pt x="5902" y="11"/>
                    <a:pt x="5750" y="0"/>
                    <a:pt x="5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84"/>
            <p:cNvSpPr/>
            <p:nvPr/>
          </p:nvSpPr>
          <p:spPr>
            <a:xfrm>
              <a:off x="3449219" y="4052679"/>
              <a:ext cx="18652" cy="75473"/>
            </a:xfrm>
            <a:custGeom>
              <a:avLst/>
              <a:gdLst/>
              <a:ahLst/>
              <a:cxnLst/>
              <a:rect l="l" t="t" r="r" b="b"/>
              <a:pathLst>
                <a:path w="872" h="3528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3093"/>
                  </a:lnTo>
                  <a:cubicBezTo>
                    <a:pt x="1" y="3333"/>
                    <a:pt x="196" y="3528"/>
                    <a:pt x="436" y="3528"/>
                  </a:cubicBezTo>
                  <a:cubicBezTo>
                    <a:pt x="676" y="3528"/>
                    <a:pt x="871" y="3333"/>
                    <a:pt x="871" y="3093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84"/>
            <p:cNvSpPr/>
            <p:nvPr/>
          </p:nvSpPr>
          <p:spPr>
            <a:xfrm>
              <a:off x="3447080" y="4144324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2" y="1"/>
                  </a:moveTo>
                  <a:cubicBezTo>
                    <a:pt x="260" y="1"/>
                    <a:pt x="1" y="285"/>
                    <a:pt x="135" y="605"/>
                  </a:cubicBezTo>
                  <a:cubicBezTo>
                    <a:pt x="212" y="791"/>
                    <a:pt x="372" y="876"/>
                    <a:pt x="531" y="876"/>
                  </a:cubicBezTo>
                  <a:cubicBezTo>
                    <a:pt x="751" y="876"/>
                    <a:pt x="971" y="716"/>
                    <a:pt x="971" y="442"/>
                  </a:cubicBezTo>
                  <a:cubicBezTo>
                    <a:pt x="971" y="323"/>
                    <a:pt x="926" y="215"/>
                    <a:pt x="846" y="132"/>
                  </a:cubicBezTo>
                  <a:cubicBezTo>
                    <a:pt x="754" y="40"/>
                    <a:pt x="647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84"/>
            <p:cNvSpPr/>
            <p:nvPr/>
          </p:nvSpPr>
          <p:spPr>
            <a:xfrm>
              <a:off x="3411979" y="4092747"/>
              <a:ext cx="18652" cy="75409"/>
            </a:xfrm>
            <a:custGeom>
              <a:avLst/>
              <a:gdLst/>
              <a:ahLst/>
              <a:cxnLst/>
              <a:rect l="l" t="t" r="r" b="b"/>
              <a:pathLst>
                <a:path w="872" h="3525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lnTo>
                    <a:pt x="1" y="3089"/>
                  </a:lnTo>
                  <a:cubicBezTo>
                    <a:pt x="1" y="3330"/>
                    <a:pt x="196" y="3525"/>
                    <a:pt x="436" y="3525"/>
                  </a:cubicBezTo>
                  <a:cubicBezTo>
                    <a:pt x="676" y="3525"/>
                    <a:pt x="871" y="3330"/>
                    <a:pt x="871" y="3089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84"/>
            <p:cNvSpPr/>
            <p:nvPr/>
          </p:nvSpPr>
          <p:spPr>
            <a:xfrm>
              <a:off x="3017226" y="4301687"/>
              <a:ext cx="18652" cy="75494"/>
            </a:xfrm>
            <a:custGeom>
              <a:avLst/>
              <a:gdLst/>
              <a:ahLst/>
              <a:cxnLst/>
              <a:rect l="l" t="t" r="r" b="b"/>
              <a:pathLst>
                <a:path w="872" h="3529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lnTo>
                    <a:pt x="1" y="3093"/>
                  </a:lnTo>
                  <a:cubicBezTo>
                    <a:pt x="1" y="3333"/>
                    <a:pt x="196" y="3528"/>
                    <a:pt x="436" y="3528"/>
                  </a:cubicBezTo>
                  <a:cubicBezTo>
                    <a:pt x="676" y="3528"/>
                    <a:pt x="871" y="3333"/>
                    <a:pt x="871" y="3093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84"/>
            <p:cNvSpPr/>
            <p:nvPr/>
          </p:nvSpPr>
          <p:spPr>
            <a:xfrm>
              <a:off x="3015151" y="4393354"/>
              <a:ext cx="20727" cy="18740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09" y="791"/>
                    <a:pt x="369" y="875"/>
                    <a:pt x="529" y="875"/>
                  </a:cubicBezTo>
                  <a:cubicBezTo>
                    <a:pt x="749" y="875"/>
                    <a:pt x="968" y="715"/>
                    <a:pt x="968" y="441"/>
                  </a:cubicBezTo>
                  <a:cubicBezTo>
                    <a:pt x="968" y="323"/>
                    <a:pt x="923" y="215"/>
                    <a:pt x="843" y="131"/>
                  </a:cubicBezTo>
                  <a:cubicBezTo>
                    <a:pt x="751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84"/>
            <p:cNvSpPr/>
            <p:nvPr/>
          </p:nvSpPr>
          <p:spPr>
            <a:xfrm>
              <a:off x="3061033" y="4109519"/>
              <a:ext cx="18631" cy="74275"/>
            </a:xfrm>
            <a:custGeom>
              <a:avLst/>
              <a:gdLst/>
              <a:ahLst/>
              <a:cxnLst/>
              <a:rect l="l" t="t" r="r" b="b"/>
              <a:pathLst>
                <a:path w="871" h="3472" extrusionOk="0">
                  <a:moveTo>
                    <a:pt x="435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3037"/>
                  </a:lnTo>
                  <a:cubicBezTo>
                    <a:pt x="0" y="3277"/>
                    <a:pt x="195" y="3472"/>
                    <a:pt x="435" y="3472"/>
                  </a:cubicBezTo>
                  <a:cubicBezTo>
                    <a:pt x="676" y="3472"/>
                    <a:pt x="871" y="3277"/>
                    <a:pt x="871" y="3037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84"/>
            <p:cNvSpPr/>
            <p:nvPr/>
          </p:nvSpPr>
          <p:spPr>
            <a:xfrm>
              <a:off x="3105567" y="4084489"/>
              <a:ext cx="18631" cy="48219"/>
            </a:xfrm>
            <a:custGeom>
              <a:avLst/>
              <a:gdLst/>
              <a:ahLst/>
              <a:cxnLst/>
              <a:rect l="l" t="t" r="r" b="b"/>
              <a:pathLst>
                <a:path w="871" h="2254" extrusionOk="0"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1818"/>
                  </a:lnTo>
                  <a:cubicBezTo>
                    <a:pt x="0" y="2058"/>
                    <a:pt x="195" y="2253"/>
                    <a:pt x="436" y="2253"/>
                  </a:cubicBezTo>
                  <a:cubicBezTo>
                    <a:pt x="676" y="2253"/>
                    <a:pt x="871" y="2058"/>
                    <a:pt x="871" y="1818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91738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C413811-B840-2FC5-F5E2-FE23544950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C1C1C"/>
                </a:solidFill>
                <a:effectLst/>
                <a:latin typeface="Roboto" panose="02000000000000000000" pitchFamily="2" charset="0"/>
              </a:rPr>
              <a:t>Laudon, Kenneth, C. and Jane P. Laudon. </a:t>
            </a:r>
            <a:r>
              <a:rPr lang="en-US" b="0" i="1" dirty="0">
                <a:solidFill>
                  <a:srgbClr val="1C1C1C"/>
                </a:solidFill>
                <a:effectLst/>
                <a:latin typeface="Roboto" panose="02000000000000000000" pitchFamily="2" charset="0"/>
              </a:rPr>
              <a:t>Management Information Systems: Managing the Digital Firm</a:t>
            </a:r>
            <a:r>
              <a:rPr lang="en-US" b="0" i="0" dirty="0">
                <a:solidFill>
                  <a:srgbClr val="1C1C1C"/>
                </a:solidFill>
                <a:effectLst/>
                <a:latin typeface="Roboto" panose="02000000000000000000" pitchFamily="2" charset="0"/>
              </a:rPr>
              <a:t>. Available from: Conestoga College, (17th Edition). Pearson Education (US), 2021.</a:t>
            </a:r>
            <a:endParaRPr lang="en-TW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978117-5381-B260-0209-63324A53C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Reference</a:t>
            </a: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1766140538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422</Words>
  <Application>Microsoft Macintosh PowerPoint</Application>
  <PresentationFormat>On-screen Show (16:9)</PresentationFormat>
  <Paragraphs>70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Fira Sans Extra Condensed Medium</vt:lpstr>
      <vt:lpstr>Overpass Light</vt:lpstr>
      <vt:lpstr>Aptos</vt:lpstr>
      <vt:lpstr>Overpass</vt:lpstr>
      <vt:lpstr>Arial</vt:lpstr>
      <vt:lpstr>Bebas Neue</vt:lpstr>
      <vt:lpstr>Roboto</vt:lpstr>
      <vt:lpstr>Roboto Slab Light</vt:lpstr>
      <vt:lpstr>Minimal Marketing by Slidesgo XL</vt:lpstr>
      <vt:lpstr>Can Uber Be the Uber of Everything? CASE STUDY 3</vt:lpstr>
      <vt:lpstr>Analysing Uber Using Competitive Forces</vt:lpstr>
      <vt:lpstr>The value chain model</vt:lpstr>
      <vt:lpstr>What is the relationship between information technology and Uber’s business model? </vt:lpstr>
      <vt:lpstr>Are any ethical and social issues raised by Uber and its business model? </vt:lpstr>
      <vt:lpstr>Is Uber a Viable Business?</vt:lpstr>
      <vt:lpstr>Conclusion</vt:lpstr>
      <vt:lpstr>Key takeaway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Uber Be the Uber of Everything? CASE STUDY 3</dc:title>
  <cp:lastModifiedBy>Microsoft Office User</cp:lastModifiedBy>
  <cp:revision>17</cp:revision>
  <dcterms:modified xsi:type="dcterms:W3CDTF">2024-11-25T04:21:15Z</dcterms:modified>
</cp:coreProperties>
</file>